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3" r:id="rId2"/>
    <p:sldId id="262" r:id="rId3"/>
    <p:sldId id="256" r:id="rId4"/>
    <p:sldId id="257" r:id="rId5"/>
    <p:sldId id="258" r:id="rId6"/>
    <p:sldId id="260" r:id="rId7"/>
    <p:sldId id="264"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990099"/>
    <a:srgbClr val="FF9966"/>
    <a:srgbClr val="CC3300"/>
    <a:srgbClr val="003300"/>
    <a:srgbClr val="99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C32B26-DD53-4B63-B1A4-D314523E80BA}" type="datetimeFigureOut">
              <a:rPr lang="en-GB" smtClean="0"/>
              <a:t>27/06/2020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20560-3D89-4013-A572-A3F27AFDA632}" type="slidenum">
              <a:rPr lang="en-GB" smtClean="0"/>
              <a:t>‹#›</a:t>
            </a:fld>
            <a:endParaRPr lang="en-GB"/>
          </a:p>
        </p:txBody>
      </p:sp>
    </p:spTree>
    <p:extLst>
      <p:ext uri="{BB962C8B-B14F-4D97-AF65-F5344CB8AC3E}">
        <p14:creationId xmlns:p14="http://schemas.microsoft.com/office/powerpoint/2010/main" val="471558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Note to parents –</a:t>
            </a:r>
            <a:r>
              <a:rPr lang="en-GB" baseline="0" dirty="0" smtClean="0"/>
              <a:t> A fraction is a way of expressing how much has been eaten. Make sure that this concept is clear. You could use physical examples to demonstrate this. E.g. Have a collection of pencils and a pot. Place some of the pencils in the pot. Say: I have put a fraction of pencils in the pot. Repeat with further examples as required. Try and use ‘fraction’ in general conversation. E.g. You might say, ‘I have put some washing away.’ Try saying ‘I have put a fraction of the washing away.’ </a:t>
            </a:r>
            <a:r>
              <a:rPr lang="en-GB" baseline="0" dirty="0" err="1" smtClean="0"/>
              <a:t>etc</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B1820560-3D89-4013-A572-A3F27AFDA632}" type="slidenum">
              <a:rPr lang="en-GB" smtClean="0"/>
              <a:t>4</a:t>
            </a:fld>
            <a:endParaRPr lang="en-GB"/>
          </a:p>
        </p:txBody>
      </p:sp>
    </p:spTree>
    <p:extLst>
      <p:ext uri="{BB962C8B-B14F-4D97-AF65-F5344CB8AC3E}">
        <p14:creationId xmlns:p14="http://schemas.microsoft.com/office/powerpoint/2010/main" val="1373453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During</a:t>
            </a:r>
            <a:r>
              <a:rPr lang="en-GB" baseline="0" dirty="0" smtClean="0"/>
              <a:t> the explanation it is important to make it clear that we do not add the denominators together. </a:t>
            </a:r>
          </a:p>
          <a:p>
            <a:r>
              <a:rPr lang="en-GB" baseline="0" dirty="0" smtClean="0"/>
              <a:t>Explain that we must show that the fraction is still split into five pieces. We do this by not changing the denominator.</a:t>
            </a:r>
          </a:p>
          <a:p>
            <a:r>
              <a:rPr lang="en-GB" baseline="0" dirty="0" smtClean="0"/>
              <a:t>The numerator changes because the amount of the fraction increases. </a:t>
            </a:r>
          </a:p>
          <a:p>
            <a:endParaRPr lang="en-GB" baseline="0" dirty="0" smtClean="0"/>
          </a:p>
          <a:p>
            <a:r>
              <a:rPr lang="en-GB" baseline="0" dirty="0" smtClean="0"/>
              <a:t>DO NOT TEACH ‘just add the two top numbers.’ if you inform children of this ‘rule’ it will confuse them in future learning and will impact on their understanding of adding fractions when the denominators are different. </a:t>
            </a:r>
          </a:p>
        </p:txBody>
      </p:sp>
      <p:sp>
        <p:nvSpPr>
          <p:cNvPr id="4" name="Slide Number Placeholder 3"/>
          <p:cNvSpPr>
            <a:spLocks noGrp="1"/>
          </p:cNvSpPr>
          <p:nvPr>
            <p:ph type="sldNum" sz="quarter" idx="10"/>
          </p:nvPr>
        </p:nvSpPr>
        <p:spPr/>
        <p:txBody>
          <a:bodyPr/>
          <a:lstStyle/>
          <a:p>
            <a:fld id="{B1820560-3D89-4013-A572-A3F27AFDA632}" type="slidenum">
              <a:rPr lang="en-GB" smtClean="0"/>
              <a:t>6</a:t>
            </a:fld>
            <a:endParaRPr lang="en-GB"/>
          </a:p>
        </p:txBody>
      </p:sp>
    </p:spTree>
    <p:extLst>
      <p:ext uri="{BB962C8B-B14F-4D97-AF65-F5344CB8AC3E}">
        <p14:creationId xmlns:p14="http://schemas.microsoft.com/office/powerpoint/2010/main" val="4153769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1820560-3D89-4013-A572-A3F27AFDA632}" type="slidenum">
              <a:rPr lang="en-GB" smtClean="0"/>
              <a:t>8</a:t>
            </a:fld>
            <a:endParaRPr lang="en-GB"/>
          </a:p>
        </p:txBody>
      </p:sp>
    </p:spTree>
    <p:extLst>
      <p:ext uri="{BB962C8B-B14F-4D97-AF65-F5344CB8AC3E}">
        <p14:creationId xmlns:p14="http://schemas.microsoft.com/office/powerpoint/2010/main" val="4153769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6CCBE42-9842-4AFA-8E56-9A2283FA3386}" type="datetimeFigureOut">
              <a:rPr lang="en-GB" smtClean="0"/>
              <a:t>27/06/2020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2858659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CBE42-9842-4AFA-8E56-9A2283FA3386}" type="datetimeFigureOut">
              <a:rPr lang="en-GB" smtClean="0"/>
              <a:t>27/06/2020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147726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CBE42-9842-4AFA-8E56-9A2283FA3386}" type="datetimeFigureOut">
              <a:rPr lang="en-GB" smtClean="0"/>
              <a:t>27/06/2020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1945741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6CCBE42-9842-4AFA-8E56-9A2283FA3386}" type="datetimeFigureOut">
              <a:rPr lang="en-GB" smtClean="0"/>
              <a:t>27/06/2020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84023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CBE42-9842-4AFA-8E56-9A2283FA3386}" type="datetimeFigureOut">
              <a:rPr lang="en-GB" smtClean="0"/>
              <a:t>27/06/2020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104958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6CCBE42-9842-4AFA-8E56-9A2283FA3386}" type="datetimeFigureOut">
              <a:rPr lang="en-GB" smtClean="0"/>
              <a:t>27/06/2020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2062468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6CCBE42-9842-4AFA-8E56-9A2283FA3386}" type="datetimeFigureOut">
              <a:rPr lang="en-GB" smtClean="0"/>
              <a:t>27/06/2020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147286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6CCBE42-9842-4AFA-8E56-9A2283FA3386}" type="datetimeFigureOut">
              <a:rPr lang="en-GB" smtClean="0"/>
              <a:t>27/06/2020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3733420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CBE42-9842-4AFA-8E56-9A2283FA3386}" type="datetimeFigureOut">
              <a:rPr lang="en-GB" smtClean="0"/>
              <a:t>27/06/2020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2971804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CBE42-9842-4AFA-8E56-9A2283FA3386}" type="datetimeFigureOut">
              <a:rPr lang="en-GB" smtClean="0"/>
              <a:t>27/06/2020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198737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CBE42-9842-4AFA-8E56-9A2283FA3386}" type="datetimeFigureOut">
              <a:rPr lang="en-GB" smtClean="0"/>
              <a:t>27/06/2020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9224710-D360-45B0-903A-94F4C15C7AF7}" type="slidenum">
              <a:rPr lang="en-GB" smtClean="0"/>
              <a:t>‹#›</a:t>
            </a:fld>
            <a:endParaRPr lang="en-GB"/>
          </a:p>
        </p:txBody>
      </p:sp>
    </p:spTree>
    <p:extLst>
      <p:ext uri="{BB962C8B-B14F-4D97-AF65-F5344CB8AC3E}">
        <p14:creationId xmlns:p14="http://schemas.microsoft.com/office/powerpoint/2010/main" val="3766540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FF66">
            <a:alpha val="47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CBE42-9842-4AFA-8E56-9A2283FA3386}" type="datetimeFigureOut">
              <a:rPr lang="en-GB" smtClean="0"/>
              <a:t>27/06/2020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24710-D360-45B0-903A-94F4C15C7AF7}" type="slidenum">
              <a:rPr lang="en-GB" smtClean="0"/>
              <a:t>‹#›</a:t>
            </a:fld>
            <a:endParaRPr lang="en-GB"/>
          </a:p>
        </p:txBody>
      </p:sp>
    </p:spTree>
    <p:extLst>
      <p:ext uri="{BB962C8B-B14F-4D97-AF65-F5344CB8AC3E}">
        <p14:creationId xmlns:p14="http://schemas.microsoft.com/office/powerpoint/2010/main" val="250065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7000"/>
          </a:schemeClr>
        </a:solidFill>
        <a:effectLst/>
      </p:bgPr>
    </p:bg>
    <p:spTree>
      <p:nvGrpSpPr>
        <p:cNvPr id="1" name=""/>
        <p:cNvGrpSpPr/>
        <p:nvPr/>
      </p:nvGrpSpPr>
      <p:grpSpPr>
        <a:xfrm>
          <a:off x="0" y="0"/>
          <a:ext cx="0" cy="0"/>
          <a:chOff x="0" y="0"/>
          <a:chExt cx="0" cy="0"/>
        </a:xfrm>
      </p:grpSpPr>
      <p:sp>
        <p:nvSpPr>
          <p:cNvPr id="6" name="TextBox 5"/>
          <p:cNvSpPr txBox="1"/>
          <p:nvPr/>
        </p:nvSpPr>
        <p:spPr>
          <a:xfrm>
            <a:off x="755576" y="1052736"/>
            <a:ext cx="7416824" cy="3970318"/>
          </a:xfrm>
          <a:prstGeom prst="rect">
            <a:avLst/>
          </a:prstGeom>
          <a:noFill/>
        </p:spPr>
        <p:txBody>
          <a:bodyPr wrap="square" rtlCol="0">
            <a:spAutoFit/>
          </a:bodyPr>
          <a:lstStyle/>
          <a:p>
            <a:r>
              <a:rPr lang="en-GB" dirty="0" smtClean="0"/>
              <a:t>Note to Parents</a:t>
            </a:r>
          </a:p>
          <a:p>
            <a:endParaRPr lang="en-GB" dirty="0"/>
          </a:p>
          <a:p>
            <a:r>
              <a:rPr lang="en-GB" dirty="0" smtClean="0"/>
              <a:t>This resource is intended for children in Year 3.</a:t>
            </a:r>
          </a:p>
          <a:p>
            <a:endParaRPr lang="en-GB" dirty="0"/>
          </a:p>
          <a:p>
            <a:r>
              <a:rPr lang="en-GB" dirty="0" smtClean="0"/>
              <a:t>The learning objective for  pupils using this resource is to learn how to add two fractions with the same denominator. </a:t>
            </a:r>
          </a:p>
          <a:p>
            <a:endParaRPr lang="en-GB" dirty="0" smtClean="0"/>
          </a:p>
          <a:p>
            <a:endParaRPr lang="en-GB" dirty="0"/>
          </a:p>
          <a:p>
            <a:r>
              <a:rPr lang="en-GB" dirty="0" smtClean="0"/>
              <a:t>______________________________________________________________</a:t>
            </a:r>
          </a:p>
          <a:p>
            <a:endParaRPr lang="en-GB" dirty="0" smtClean="0"/>
          </a:p>
          <a:p>
            <a:endParaRPr lang="en-GB" dirty="0"/>
          </a:p>
          <a:p>
            <a:r>
              <a:rPr lang="en-GB" b="1" dirty="0" smtClean="0"/>
              <a:t>They should already be able to: understand that a fraction is part of a whole amount, colour in parts of a fraction (e.g. colour in ¼ of a circle split into four equal pieces), find parts of a fraction e.g. find ¼ of 24 sweets.  </a:t>
            </a:r>
            <a:endParaRPr lang="en-GB" b="1" dirty="0"/>
          </a:p>
        </p:txBody>
      </p:sp>
    </p:spTree>
    <p:extLst>
      <p:ext uri="{BB962C8B-B14F-4D97-AF65-F5344CB8AC3E}">
        <p14:creationId xmlns:p14="http://schemas.microsoft.com/office/powerpoint/2010/main" val="138997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33CC">
            <a:alpha val="18000"/>
          </a:srgbClr>
        </a:solidFill>
        <a:effectLst/>
      </p:bgPr>
    </p:bg>
    <p:spTree>
      <p:nvGrpSpPr>
        <p:cNvPr id="1" name=""/>
        <p:cNvGrpSpPr/>
        <p:nvPr/>
      </p:nvGrpSpPr>
      <p:grpSpPr>
        <a:xfrm>
          <a:off x="0" y="0"/>
          <a:ext cx="0" cy="0"/>
          <a:chOff x="0" y="0"/>
          <a:chExt cx="0" cy="0"/>
        </a:xfrm>
      </p:grpSpPr>
      <p:sp>
        <p:nvSpPr>
          <p:cNvPr id="3" name="Rectangle 2"/>
          <p:cNvSpPr/>
          <p:nvPr/>
        </p:nvSpPr>
        <p:spPr>
          <a:xfrm>
            <a:off x="122116" y="132370"/>
            <a:ext cx="9144000" cy="523220"/>
          </a:xfrm>
          <a:prstGeom prst="rect">
            <a:avLst/>
          </a:prstGeom>
        </p:spPr>
        <p:txBody>
          <a:bodyPr wrap="square">
            <a:spAutoFit/>
          </a:bodyPr>
          <a:lstStyle/>
          <a:p>
            <a:r>
              <a:rPr lang="en-GB" sz="2800" b="1" u="sng" dirty="0" smtClean="0">
                <a:latin typeface="Comic Sans MS" panose="030F0702030302020204" pitchFamily="66" charset="0"/>
              </a:rPr>
              <a:t>PRACTICE: Find the missing fraction </a:t>
            </a:r>
          </a:p>
        </p:txBody>
      </p:sp>
      <p:sp>
        <p:nvSpPr>
          <p:cNvPr id="4" name="TextBox 3"/>
          <p:cNvSpPr txBox="1"/>
          <p:nvPr/>
        </p:nvSpPr>
        <p:spPr>
          <a:xfrm>
            <a:off x="691952" y="655590"/>
            <a:ext cx="1944216" cy="923330"/>
          </a:xfrm>
          <a:prstGeom prst="rect">
            <a:avLst/>
          </a:prstGeom>
          <a:noFill/>
        </p:spPr>
        <p:txBody>
          <a:bodyPr wrap="square" rtlCol="0">
            <a:spAutoFit/>
          </a:bodyPr>
          <a:lstStyle/>
          <a:p>
            <a:r>
              <a:rPr lang="en-GB" sz="5400" dirty="0">
                <a:latin typeface="Comic Sans MS" panose="030F0702030302020204" pitchFamily="66" charset="0"/>
              </a:rPr>
              <a:t>1</a:t>
            </a:r>
          </a:p>
        </p:txBody>
      </p:sp>
      <p:sp>
        <p:nvSpPr>
          <p:cNvPr id="5" name="TextBox 4"/>
          <p:cNvSpPr txBox="1"/>
          <p:nvPr/>
        </p:nvSpPr>
        <p:spPr>
          <a:xfrm>
            <a:off x="639928" y="1408113"/>
            <a:ext cx="1944216" cy="923330"/>
          </a:xfrm>
          <a:prstGeom prst="rect">
            <a:avLst/>
          </a:prstGeom>
          <a:noFill/>
        </p:spPr>
        <p:txBody>
          <a:bodyPr wrap="square" rtlCol="0">
            <a:spAutoFit/>
          </a:bodyPr>
          <a:lstStyle/>
          <a:p>
            <a:r>
              <a:rPr lang="en-GB" sz="5400" dirty="0">
                <a:latin typeface="Comic Sans MS" panose="030F0702030302020204" pitchFamily="66" charset="0"/>
              </a:rPr>
              <a:t>4</a:t>
            </a:r>
          </a:p>
        </p:txBody>
      </p:sp>
      <p:cxnSp>
        <p:nvCxnSpPr>
          <p:cNvPr id="6" name="Straight Connector 5"/>
          <p:cNvCxnSpPr/>
          <p:nvPr/>
        </p:nvCxnSpPr>
        <p:spPr>
          <a:xfrm>
            <a:off x="481577" y="1425307"/>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7" name="Straight Connector 6"/>
          <p:cNvCxnSpPr/>
          <p:nvPr/>
        </p:nvCxnSpPr>
        <p:spPr>
          <a:xfrm>
            <a:off x="2282573" y="1425307"/>
            <a:ext cx="972108" cy="0"/>
          </a:xfrm>
          <a:prstGeom prst="line">
            <a:avLst/>
          </a:prstGeom>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1537208" y="763587"/>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9" name="TextBox 8"/>
          <p:cNvSpPr txBox="1"/>
          <p:nvPr/>
        </p:nvSpPr>
        <p:spPr>
          <a:xfrm>
            <a:off x="2468229" y="655590"/>
            <a:ext cx="1944216" cy="923330"/>
          </a:xfrm>
          <a:prstGeom prst="rect">
            <a:avLst/>
          </a:prstGeom>
          <a:noFill/>
        </p:spPr>
        <p:txBody>
          <a:bodyPr wrap="square" rtlCol="0">
            <a:spAutoFit/>
          </a:bodyPr>
          <a:lstStyle/>
          <a:p>
            <a:r>
              <a:rPr lang="en-GB" sz="5400" dirty="0" smtClean="0">
                <a:latin typeface="Comic Sans MS" panose="030F0702030302020204" pitchFamily="66" charset="0"/>
              </a:rPr>
              <a:t>2</a:t>
            </a:r>
            <a:endParaRPr lang="en-GB" sz="5400" dirty="0">
              <a:latin typeface="Comic Sans MS" panose="030F0702030302020204" pitchFamily="66" charset="0"/>
            </a:endParaRPr>
          </a:p>
        </p:txBody>
      </p:sp>
      <p:sp>
        <p:nvSpPr>
          <p:cNvPr id="10" name="TextBox 9"/>
          <p:cNvSpPr txBox="1"/>
          <p:nvPr/>
        </p:nvSpPr>
        <p:spPr>
          <a:xfrm>
            <a:off x="3362378" y="763586"/>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sp>
        <p:nvSpPr>
          <p:cNvPr id="11" name="TextBox 10"/>
          <p:cNvSpPr txBox="1"/>
          <p:nvPr/>
        </p:nvSpPr>
        <p:spPr>
          <a:xfrm>
            <a:off x="825512" y="2554403"/>
            <a:ext cx="1944216" cy="923330"/>
          </a:xfrm>
          <a:prstGeom prst="rect">
            <a:avLst/>
          </a:prstGeom>
          <a:noFill/>
        </p:spPr>
        <p:txBody>
          <a:bodyPr wrap="square" rtlCol="0">
            <a:spAutoFit/>
          </a:bodyPr>
          <a:lstStyle/>
          <a:p>
            <a:r>
              <a:rPr lang="en-GB" sz="5400" dirty="0" smtClean="0">
                <a:latin typeface="Comic Sans MS" panose="030F0702030302020204" pitchFamily="66" charset="0"/>
              </a:rPr>
              <a:t>5</a:t>
            </a:r>
            <a:endParaRPr lang="en-GB" sz="5400" dirty="0">
              <a:latin typeface="Comic Sans MS" panose="030F0702030302020204" pitchFamily="66" charset="0"/>
            </a:endParaRPr>
          </a:p>
        </p:txBody>
      </p:sp>
      <p:sp>
        <p:nvSpPr>
          <p:cNvPr id="12" name="TextBox 11"/>
          <p:cNvSpPr txBox="1"/>
          <p:nvPr/>
        </p:nvSpPr>
        <p:spPr>
          <a:xfrm>
            <a:off x="825512" y="3397061"/>
            <a:ext cx="1944216" cy="923330"/>
          </a:xfrm>
          <a:prstGeom prst="rect">
            <a:avLst/>
          </a:prstGeom>
          <a:noFill/>
        </p:spPr>
        <p:txBody>
          <a:bodyPr wrap="square" rtlCol="0">
            <a:spAutoFit/>
          </a:bodyPr>
          <a:lstStyle/>
          <a:p>
            <a:r>
              <a:rPr lang="en-GB" sz="5400" dirty="0" smtClean="0">
                <a:latin typeface="Comic Sans MS" panose="030F0702030302020204" pitchFamily="66" charset="0"/>
              </a:rPr>
              <a:t>8</a:t>
            </a:r>
            <a:endParaRPr lang="en-GB" sz="5400" dirty="0">
              <a:latin typeface="Comic Sans MS" panose="030F0702030302020204" pitchFamily="66" charset="0"/>
            </a:endParaRPr>
          </a:p>
        </p:txBody>
      </p:sp>
      <p:cxnSp>
        <p:nvCxnSpPr>
          <p:cNvPr id="13" name="Straight Connector 12"/>
          <p:cNvCxnSpPr/>
          <p:nvPr/>
        </p:nvCxnSpPr>
        <p:spPr>
          <a:xfrm>
            <a:off x="633977" y="3351518"/>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2434973" y="3351518"/>
            <a:ext cx="972108" cy="0"/>
          </a:xfrm>
          <a:prstGeom prst="line">
            <a:avLst/>
          </a:prstGeom>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1689608" y="2689798"/>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16" name="TextBox 15"/>
          <p:cNvSpPr txBox="1"/>
          <p:nvPr/>
        </p:nvSpPr>
        <p:spPr>
          <a:xfrm>
            <a:off x="2636168" y="2554403"/>
            <a:ext cx="1944216" cy="923330"/>
          </a:xfrm>
          <a:prstGeom prst="rect">
            <a:avLst/>
          </a:prstGeom>
          <a:noFill/>
        </p:spPr>
        <p:txBody>
          <a:bodyPr wrap="square" rtlCol="0">
            <a:spAutoFit/>
          </a:bodyPr>
          <a:lstStyle/>
          <a:p>
            <a:r>
              <a:rPr lang="en-GB" sz="5400" dirty="0">
                <a:latin typeface="Comic Sans MS" panose="030F0702030302020204" pitchFamily="66" charset="0"/>
              </a:rPr>
              <a:t>1</a:t>
            </a:r>
          </a:p>
        </p:txBody>
      </p:sp>
      <p:sp>
        <p:nvSpPr>
          <p:cNvPr id="17" name="TextBox 16"/>
          <p:cNvSpPr txBox="1"/>
          <p:nvPr/>
        </p:nvSpPr>
        <p:spPr>
          <a:xfrm>
            <a:off x="3514778" y="2689797"/>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sp>
        <p:nvSpPr>
          <p:cNvPr id="18" name="TextBox 17"/>
          <p:cNvSpPr txBox="1"/>
          <p:nvPr/>
        </p:nvSpPr>
        <p:spPr>
          <a:xfrm>
            <a:off x="633977" y="4869160"/>
            <a:ext cx="1944216" cy="923330"/>
          </a:xfrm>
          <a:prstGeom prst="rect">
            <a:avLst/>
          </a:prstGeom>
          <a:noFill/>
        </p:spPr>
        <p:txBody>
          <a:bodyPr wrap="square" rtlCol="0">
            <a:spAutoFit/>
          </a:bodyPr>
          <a:lstStyle/>
          <a:p>
            <a:r>
              <a:rPr lang="en-GB" sz="5400" dirty="0" smtClean="0">
                <a:latin typeface="Comic Sans MS" panose="030F0702030302020204" pitchFamily="66" charset="0"/>
              </a:rPr>
              <a:t>3</a:t>
            </a:r>
            <a:endParaRPr lang="en-GB" sz="5400" dirty="0">
              <a:latin typeface="Comic Sans MS" panose="030F0702030302020204" pitchFamily="66" charset="0"/>
            </a:endParaRPr>
          </a:p>
        </p:txBody>
      </p:sp>
      <p:sp>
        <p:nvSpPr>
          <p:cNvPr id="19" name="TextBox 18"/>
          <p:cNvSpPr txBox="1"/>
          <p:nvPr/>
        </p:nvSpPr>
        <p:spPr>
          <a:xfrm>
            <a:off x="633977" y="5711818"/>
            <a:ext cx="1944216" cy="923330"/>
          </a:xfrm>
          <a:prstGeom prst="rect">
            <a:avLst/>
          </a:prstGeom>
          <a:noFill/>
        </p:spPr>
        <p:txBody>
          <a:bodyPr wrap="square" rtlCol="0">
            <a:spAutoFit/>
          </a:bodyPr>
          <a:lstStyle/>
          <a:p>
            <a:r>
              <a:rPr lang="en-GB" sz="5400" dirty="0" smtClean="0">
                <a:latin typeface="Comic Sans MS" panose="030F0702030302020204" pitchFamily="66" charset="0"/>
              </a:rPr>
              <a:t>9</a:t>
            </a:r>
            <a:endParaRPr lang="en-GB" sz="5400" dirty="0">
              <a:latin typeface="Comic Sans MS" panose="030F0702030302020204" pitchFamily="66" charset="0"/>
            </a:endParaRPr>
          </a:p>
        </p:txBody>
      </p:sp>
      <p:cxnSp>
        <p:nvCxnSpPr>
          <p:cNvPr id="20" name="Straight Connector 19"/>
          <p:cNvCxnSpPr/>
          <p:nvPr/>
        </p:nvCxnSpPr>
        <p:spPr>
          <a:xfrm>
            <a:off x="442442" y="5666275"/>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21" name="Straight Connector 20"/>
          <p:cNvCxnSpPr/>
          <p:nvPr/>
        </p:nvCxnSpPr>
        <p:spPr>
          <a:xfrm>
            <a:off x="2243438" y="5666275"/>
            <a:ext cx="972108" cy="0"/>
          </a:xfrm>
          <a:prstGeom prst="line">
            <a:avLst/>
          </a:prstGeom>
        </p:spPr>
        <p:style>
          <a:lnRef idx="3">
            <a:schemeClr val="dk1"/>
          </a:lnRef>
          <a:fillRef idx="0">
            <a:schemeClr val="dk1"/>
          </a:fillRef>
          <a:effectRef idx="2">
            <a:schemeClr val="dk1"/>
          </a:effectRef>
          <a:fontRef idx="minor">
            <a:schemeClr val="tx1"/>
          </a:fontRef>
        </p:style>
      </p:cxnSp>
      <p:sp>
        <p:nvSpPr>
          <p:cNvPr id="22" name="TextBox 21"/>
          <p:cNvSpPr txBox="1"/>
          <p:nvPr/>
        </p:nvSpPr>
        <p:spPr>
          <a:xfrm>
            <a:off x="1498073" y="5004555"/>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23" name="TextBox 22"/>
          <p:cNvSpPr txBox="1"/>
          <p:nvPr/>
        </p:nvSpPr>
        <p:spPr>
          <a:xfrm>
            <a:off x="2444633" y="4869160"/>
            <a:ext cx="1944216" cy="923330"/>
          </a:xfrm>
          <a:prstGeom prst="rect">
            <a:avLst/>
          </a:prstGeom>
          <a:noFill/>
        </p:spPr>
        <p:txBody>
          <a:bodyPr wrap="square" rtlCol="0">
            <a:spAutoFit/>
          </a:bodyPr>
          <a:lstStyle/>
          <a:p>
            <a:r>
              <a:rPr lang="en-GB" sz="5400" dirty="0">
                <a:latin typeface="Comic Sans MS" panose="030F0702030302020204" pitchFamily="66" charset="0"/>
              </a:rPr>
              <a:t>5</a:t>
            </a:r>
          </a:p>
        </p:txBody>
      </p:sp>
      <p:sp>
        <p:nvSpPr>
          <p:cNvPr id="24" name="TextBox 23"/>
          <p:cNvSpPr txBox="1"/>
          <p:nvPr/>
        </p:nvSpPr>
        <p:spPr>
          <a:xfrm>
            <a:off x="3323243" y="5004554"/>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sp>
        <p:nvSpPr>
          <p:cNvPr id="25" name="TextBox 24"/>
          <p:cNvSpPr txBox="1"/>
          <p:nvPr/>
        </p:nvSpPr>
        <p:spPr>
          <a:xfrm>
            <a:off x="4211960" y="620998"/>
            <a:ext cx="1944216" cy="923330"/>
          </a:xfrm>
          <a:prstGeom prst="rect">
            <a:avLst/>
          </a:prstGeom>
          <a:noFill/>
        </p:spPr>
        <p:txBody>
          <a:bodyPr wrap="square" rtlCol="0">
            <a:spAutoFit/>
          </a:bodyPr>
          <a:lstStyle/>
          <a:p>
            <a:r>
              <a:rPr lang="en-GB" sz="5400" dirty="0" smtClean="0">
                <a:latin typeface="Comic Sans MS" panose="030F0702030302020204" pitchFamily="66" charset="0"/>
              </a:rPr>
              <a:t>3</a:t>
            </a:r>
            <a:endParaRPr lang="en-GB" sz="5400" dirty="0">
              <a:latin typeface="Comic Sans MS" panose="030F0702030302020204" pitchFamily="66" charset="0"/>
            </a:endParaRPr>
          </a:p>
        </p:txBody>
      </p:sp>
      <p:cxnSp>
        <p:nvCxnSpPr>
          <p:cNvPr id="26" name="Straight Connector 25"/>
          <p:cNvCxnSpPr/>
          <p:nvPr/>
        </p:nvCxnSpPr>
        <p:spPr>
          <a:xfrm>
            <a:off x="4108844" y="1425305"/>
            <a:ext cx="972108" cy="0"/>
          </a:xfrm>
          <a:prstGeom prst="line">
            <a:avLst/>
          </a:prstGeom>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4211960" y="1410790"/>
            <a:ext cx="1944216" cy="923330"/>
          </a:xfrm>
          <a:prstGeom prst="rect">
            <a:avLst/>
          </a:prstGeom>
          <a:noFill/>
        </p:spPr>
        <p:txBody>
          <a:bodyPr wrap="square" rtlCol="0">
            <a:spAutoFit/>
          </a:bodyPr>
          <a:lstStyle/>
          <a:p>
            <a:r>
              <a:rPr lang="en-GB" sz="5400" dirty="0">
                <a:latin typeface="Comic Sans MS" panose="030F0702030302020204" pitchFamily="66" charset="0"/>
              </a:rPr>
              <a:t>4</a:t>
            </a:r>
          </a:p>
        </p:txBody>
      </p:sp>
      <p:sp>
        <p:nvSpPr>
          <p:cNvPr id="28" name="TextBox 27"/>
          <p:cNvSpPr txBox="1"/>
          <p:nvPr/>
        </p:nvSpPr>
        <p:spPr>
          <a:xfrm>
            <a:off x="2437724" y="1373721"/>
            <a:ext cx="1944216" cy="923330"/>
          </a:xfrm>
          <a:prstGeom prst="rect">
            <a:avLst/>
          </a:prstGeom>
          <a:noFill/>
        </p:spPr>
        <p:txBody>
          <a:bodyPr wrap="square" rtlCol="0">
            <a:spAutoFit/>
          </a:bodyPr>
          <a:lstStyle/>
          <a:p>
            <a:r>
              <a:rPr lang="en-GB" sz="5400" dirty="0">
                <a:latin typeface="Comic Sans MS" panose="030F0702030302020204" pitchFamily="66" charset="0"/>
              </a:rPr>
              <a:t>4</a:t>
            </a:r>
          </a:p>
        </p:txBody>
      </p:sp>
      <p:sp>
        <p:nvSpPr>
          <p:cNvPr id="30" name="Rectangle 29"/>
          <p:cNvSpPr/>
          <p:nvPr/>
        </p:nvSpPr>
        <p:spPr>
          <a:xfrm>
            <a:off x="2346689" y="1530926"/>
            <a:ext cx="932973" cy="7527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1" name="TextBox 30"/>
          <p:cNvSpPr txBox="1"/>
          <p:nvPr/>
        </p:nvSpPr>
        <p:spPr>
          <a:xfrm>
            <a:off x="2617328" y="3332136"/>
            <a:ext cx="1944216" cy="923330"/>
          </a:xfrm>
          <a:prstGeom prst="rect">
            <a:avLst/>
          </a:prstGeom>
          <a:noFill/>
        </p:spPr>
        <p:txBody>
          <a:bodyPr wrap="square" rtlCol="0">
            <a:spAutoFit/>
          </a:bodyPr>
          <a:lstStyle/>
          <a:p>
            <a:r>
              <a:rPr lang="en-GB" sz="5400" dirty="0" smtClean="0">
                <a:latin typeface="Comic Sans MS" panose="030F0702030302020204" pitchFamily="66" charset="0"/>
              </a:rPr>
              <a:t>8</a:t>
            </a:r>
            <a:endParaRPr lang="en-GB" sz="5400" dirty="0">
              <a:latin typeface="Comic Sans MS" panose="030F0702030302020204" pitchFamily="66" charset="0"/>
            </a:endParaRPr>
          </a:p>
        </p:txBody>
      </p:sp>
      <p:sp>
        <p:nvSpPr>
          <p:cNvPr id="32" name="TextBox 31"/>
          <p:cNvSpPr txBox="1"/>
          <p:nvPr/>
        </p:nvSpPr>
        <p:spPr>
          <a:xfrm>
            <a:off x="4442498" y="3351518"/>
            <a:ext cx="1944216" cy="923330"/>
          </a:xfrm>
          <a:prstGeom prst="rect">
            <a:avLst/>
          </a:prstGeom>
          <a:noFill/>
        </p:spPr>
        <p:txBody>
          <a:bodyPr wrap="square" rtlCol="0">
            <a:spAutoFit/>
          </a:bodyPr>
          <a:lstStyle/>
          <a:p>
            <a:r>
              <a:rPr lang="en-GB" sz="5400" dirty="0" smtClean="0">
                <a:latin typeface="Comic Sans MS" panose="030F0702030302020204" pitchFamily="66" charset="0"/>
              </a:rPr>
              <a:t>8</a:t>
            </a:r>
            <a:endParaRPr lang="en-GB" sz="5400" dirty="0">
              <a:latin typeface="Comic Sans MS" panose="030F0702030302020204" pitchFamily="66" charset="0"/>
            </a:endParaRPr>
          </a:p>
        </p:txBody>
      </p:sp>
      <p:cxnSp>
        <p:nvCxnSpPr>
          <p:cNvPr id="33" name="Straight Connector 32"/>
          <p:cNvCxnSpPr/>
          <p:nvPr/>
        </p:nvCxnSpPr>
        <p:spPr>
          <a:xfrm>
            <a:off x="4246990" y="3336829"/>
            <a:ext cx="972108" cy="0"/>
          </a:xfrm>
          <a:prstGeom prst="line">
            <a:avLst/>
          </a:prstGeom>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4403363" y="2573571"/>
            <a:ext cx="1944216" cy="923330"/>
          </a:xfrm>
          <a:prstGeom prst="rect">
            <a:avLst/>
          </a:prstGeom>
          <a:noFill/>
        </p:spPr>
        <p:txBody>
          <a:bodyPr wrap="square" rtlCol="0">
            <a:spAutoFit/>
          </a:bodyPr>
          <a:lstStyle/>
          <a:p>
            <a:r>
              <a:rPr lang="en-GB" sz="5400" dirty="0" smtClean="0">
                <a:latin typeface="Comic Sans MS" panose="030F0702030302020204" pitchFamily="66" charset="0"/>
              </a:rPr>
              <a:t>6</a:t>
            </a:r>
            <a:endParaRPr lang="en-GB" sz="5400" dirty="0">
              <a:latin typeface="Comic Sans MS" panose="030F0702030302020204" pitchFamily="66" charset="0"/>
            </a:endParaRPr>
          </a:p>
        </p:txBody>
      </p:sp>
      <p:sp>
        <p:nvSpPr>
          <p:cNvPr id="35" name="Rectangle 34"/>
          <p:cNvSpPr/>
          <p:nvPr/>
        </p:nvSpPr>
        <p:spPr>
          <a:xfrm>
            <a:off x="673112" y="2554403"/>
            <a:ext cx="932973" cy="7527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36" name="TextBox 35"/>
          <p:cNvSpPr txBox="1"/>
          <p:nvPr/>
        </p:nvSpPr>
        <p:spPr>
          <a:xfrm>
            <a:off x="2472636" y="5666273"/>
            <a:ext cx="1944216" cy="923330"/>
          </a:xfrm>
          <a:prstGeom prst="rect">
            <a:avLst/>
          </a:prstGeom>
          <a:noFill/>
        </p:spPr>
        <p:txBody>
          <a:bodyPr wrap="square" rtlCol="0">
            <a:spAutoFit/>
          </a:bodyPr>
          <a:lstStyle/>
          <a:p>
            <a:r>
              <a:rPr lang="en-GB" sz="5400" dirty="0" smtClean="0">
                <a:latin typeface="Comic Sans MS" panose="030F0702030302020204" pitchFamily="66" charset="0"/>
              </a:rPr>
              <a:t>9</a:t>
            </a:r>
            <a:endParaRPr lang="en-GB" sz="5400" dirty="0">
              <a:latin typeface="Comic Sans MS" panose="030F0702030302020204" pitchFamily="66" charset="0"/>
            </a:endParaRPr>
          </a:p>
        </p:txBody>
      </p:sp>
      <p:sp>
        <p:nvSpPr>
          <p:cNvPr id="37" name="TextBox 36"/>
          <p:cNvSpPr txBox="1"/>
          <p:nvPr/>
        </p:nvSpPr>
        <p:spPr>
          <a:xfrm>
            <a:off x="4039795" y="4869160"/>
            <a:ext cx="1944216" cy="923330"/>
          </a:xfrm>
          <a:prstGeom prst="rect">
            <a:avLst/>
          </a:prstGeom>
          <a:noFill/>
        </p:spPr>
        <p:txBody>
          <a:bodyPr wrap="square" rtlCol="0">
            <a:spAutoFit/>
          </a:bodyPr>
          <a:lstStyle/>
          <a:p>
            <a:r>
              <a:rPr lang="en-GB" sz="5400" dirty="0" smtClean="0">
                <a:latin typeface="Comic Sans MS" panose="030F0702030302020204" pitchFamily="66" charset="0"/>
              </a:rPr>
              <a:t>8</a:t>
            </a:r>
            <a:endParaRPr lang="en-GB" sz="5400" dirty="0">
              <a:latin typeface="Comic Sans MS" panose="030F0702030302020204" pitchFamily="66" charset="0"/>
            </a:endParaRPr>
          </a:p>
        </p:txBody>
      </p:sp>
      <p:sp>
        <p:nvSpPr>
          <p:cNvPr id="38" name="TextBox 37"/>
          <p:cNvSpPr txBox="1"/>
          <p:nvPr/>
        </p:nvSpPr>
        <p:spPr>
          <a:xfrm>
            <a:off x="4092425" y="5711818"/>
            <a:ext cx="1944216" cy="923330"/>
          </a:xfrm>
          <a:prstGeom prst="rect">
            <a:avLst/>
          </a:prstGeom>
          <a:noFill/>
        </p:spPr>
        <p:txBody>
          <a:bodyPr wrap="square" rtlCol="0">
            <a:spAutoFit/>
          </a:bodyPr>
          <a:lstStyle/>
          <a:p>
            <a:r>
              <a:rPr lang="en-GB" sz="5400" dirty="0" smtClean="0">
                <a:latin typeface="Comic Sans MS" panose="030F0702030302020204" pitchFamily="66" charset="0"/>
              </a:rPr>
              <a:t>9</a:t>
            </a:r>
            <a:endParaRPr lang="en-GB" sz="5400" dirty="0">
              <a:latin typeface="Comic Sans MS" panose="030F0702030302020204" pitchFamily="66" charset="0"/>
            </a:endParaRPr>
          </a:p>
        </p:txBody>
      </p:sp>
      <p:cxnSp>
        <p:nvCxnSpPr>
          <p:cNvPr id="39" name="Straight Connector 38"/>
          <p:cNvCxnSpPr/>
          <p:nvPr/>
        </p:nvCxnSpPr>
        <p:spPr>
          <a:xfrm>
            <a:off x="4021600" y="5711818"/>
            <a:ext cx="972108" cy="0"/>
          </a:xfrm>
          <a:prstGeom prst="line">
            <a:avLst/>
          </a:prstGeom>
        </p:spPr>
        <p:style>
          <a:lnRef idx="3">
            <a:schemeClr val="dk1"/>
          </a:lnRef>
          <a:fillRef idx="0">
            <a:schemeClr val="dk1"/>
          </a:fillRef>
          <a:effectRef idx="2">
            <a:schemeClr val="dk1"/>
          </a:effectRef>
          <a:fontRef idx="minor">
            <a:schemeClr val="tx1"/>
          </a:fontRef>
        </p:style>
      </p:cxnSp>
      <p:sp>
        <p:nvSpPr>
          <p:cNvPr id="40" name="Rectangle 39"/>
          <p:cNvSpPr/>
          <p:nvPr/>
        </p:nvSpPr>
        <p:spPr>
          <a:xfrm>
            <a:off x="434592" y="4861628"/>
            <a:ext cx="932973" cy="7527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41" name="Rectangle 40"/>
          <p:cNvSpPr/>
          <p:nvPr/>
        </p:nvSpPr>
        <p:spPr>
          <a:xfrm>
            <a:off x="2303752" y="5784111"/>
            <a:ext cx="932973" cy="7527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pic>
        <p:nvPicPr>
          <p:cNvPr id="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9328" y="4318429"/>
            <a:ext cx="20097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4" name="Cloud Callout 43"/>
          <p:cNvSpPr/>
          <p:nvPr/>
        </p:nvSpPr>
        <p:spPr>
          <a:xfrm>
            <a:off x="5724128" y="763587"/>
            <a:ext cx="3240360" cy="3556804"/>
          </a:xfrm>
          <a:prstGeom prst="cloudCallou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latin typeface="Comic Sans MS" panose="030F0702030302020204" pitchFamily="66" charset="0"/>
              </a:rPr>
              <a:t>HINT! </a:t>
            </a:r>
          </a:p>
          <a:p>
            <a:pPr algn="ctr"/>
            <a:endParaRPr lang="en-GB" dirty="0">
              <a:latin typeface="Comic Sans MS" panose="030F0702030302020204" pitchFamily="66" charset="0"/>
            </a:endParaRPr>
          </a:p>
          <a:p>
            <a:pPr algn="ctr"/>
            <a:r>
              <a:rPr lang="en-GB" dirty="0" smtClean="0">
                <a:latin typeface="Comic Sans MS" panose="030F0702030302020204" pitchFamily="66" charset="0"/>
              </a:rPr>
              <a:t>Think carefully about what happens to the denominator when you add fractions together! </a:t>
            </a:r>
          </a:p>
        </p:txBody>
      </p:sp>
    </p:spTree>
    <p:extLst>
      <p:ext uri="{BB962C8B-B14F-4D97-AF65-F5344CB8AC3E}">
        <p14:creationId xmlns:p14="http://schemas.microsoft.com/office/powerpoint/2010/main" val="250932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0"/>
                                        </p:tgtEl>
                                      </p:cBhvr>
                                    </p:animEffect>
                                    <p:set>
                                      <p:cBhvr>
                                        <p:cTn id="7" dur="1" fill="hold">
                                          <p:stCondLst>
                                            <p:cond delay="499"/>
                                          </p:stCondLst>
                                        </p:cTn>
                                        <p:tgtEl>
                                          <p:spTgt spid="3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5" presetClass="exit" presetSubtype="0" fill="hold" grpId="0" nodeType="clickEffect">
                                  <p:stCondLst>
                                    <p:cond delay="0"/>
                                  </p:stCondLst>
                                  <p:childTnLst>
                                    <p:anim calcmode="lin" valueType="num">
                                      <p:cBhvr>
                                        <p:cTn id="11" dur="1000"/>
                                        <p:tgtEl>
                                          <p:spTgt spid="35"/>
                                        </p:tgtEl>
                                        <p:attrNameLst>
                                          <p:attrName>ppt_w</p:attrName>
                                        </p:attrNameLst>
                                      </p:cBhvr>
                                      <p:tavLst>
                                        <p:tav tm="0">
                                          <p:val>
                                            <p:strVal val="ppt_w"/>
                                          </p:val>
                                        </p:tav>
                                        <p:tav tm="100000">
                                          <p:val>
                                            <p:fltVal val="0"/>
                                          </p:val>
                                        </p:tav>
                                      </p:tavLst>
                                    </p:anim>
                                    <p:anim calcmode="lin" valueType="num">
                                      <p:cBhvr>
                                        <p:cTn id="12" dur="1000"/>
                                        <p:tgtEl>
                                          <p:spTgt spid="35"/>
                                        </p:tgtEl>
                                        <p:attrNameLst>
                                          <p:attrName>ppt_h</p:attrName>
                                        </p:attrNameLst>
                                      </p:cBhvr>
                                      <p:tavLst>
                                        <p:tav tm="0">
                                          <p:val>
                                            <p:strVal val="ppt_h"/>
                                          </p:val>
                                        </p:tav>
                                        <p:tav tm="100000">
                                          <p:val>
                                            <p:fltVal val="0"/>
                                          </p:val>
                                        </p:tav>
                                      </p:tavLst>
                                    </p:anim>
                                    <p:anim calcmode="lin" valueType="num">
                                      <p:cBhvr>
                                        <p:cTn id="13" dur="1000"/>
                                        <p:tgtEl>
                                          <p:spTgt spid="3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14" dur="1000"/>
                                        <p:tgtEl>
                                          <p:spTgt spid="3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5" dur="1" fill="hold">
                                          <p:stCondLst>
                                            <p:cond delay="999"/>
                                          </p:stCondLst>
                                        </p:cTn>
                                        <p:tgtEl>
                                          <p:spTgt spid="35"/>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43" presetClass="exit" presetSubtype="0" fill="hold" grpId="0" nodeType="clickEffect">
                                  <p:stCondLst>
                                    <p:cond delay="0"/>
                                  </p:stCondLst>
                                  <p:childTnLst>
                                    <p:anim calcmode="lin" valueType="num">
                                      <p:cBhvr>
                                        <p:cTn id="19" dur="600" decel="50000">
                                          <p:stCondLst>
                                            <p:cond delay="0"/>
                                          </p:stCondLst>
                                        </p:cTn>
                                        <p:tgtEl>
                                          <p:spTgt spid="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400">
                                          <p:stCondLst>
                                            <p:cond delay="600"/>
                                          </p:stCondLst>
                                        </p:cTn>
                                        <p:tgtEl>
                                          <p:spTgt spid="40"/>
                                        </p:tgtEl>
                                        <p:attrNameLst>
                                          <p:attrName>ppt_x</p:attrName>
                                        </p:attrNameLst>
                                      </p:cBhvr>
                                      <p:tavLst>
                                        <p:tav tm="0">
                                          <p:val>
                                            <p:strVal val="ppt_x"/>
                                          </p:val>
                                        </p:tav>
                                        <p:tav tm="100000">
                                          <p:val>
                                            <p:strVal val="ppt_x"/>
                                          </p:val>
                                        </p:tav>
                                      </p:tavLst>
                                    </p:anim>
                                    <p:anim calcmode="lin" valueType="num">
                                      <p:cBhvr>
                                        <p:cTn id="21" dur="600" decel="50000">
                                          <p:stCondLst>
                                            <p:cond delay="0"/>
                                          </p:stCondLst>
                                        </p:cTn>
                                        <p:tgtEl>
                                          <p:spTgt spid="40"/>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2" dur="400">
                                          <p:stCondLst>
                                            <p:cond delay="600"/>
                                          </p:stCondLst>
                                        </p:cTn>
                                        <p:tgtEl>
                                          <p:spTgt spid="40"/>
                                        </p:tgtEl>
                                        <p:attrNameLst>
                                          <p:attrName>ppt_y</p:attrName>
                                        </p:attrNameLst>
                                      </p:cBhvr>
                                      <p:tavLst>
                                        <p:tav tm="0">
                                          <p:val>
                                            <p:strVal val="ppt_y"/>
                                          </p:val>
                                        </p:tav>
                                        <p:tav tm="100000">
                                          <p:val>
                                            <p:strVal val="ppt_y"/>
                                          </p:val>
                                        </p:tav>
                                      </p:tavLst>
                                    </p:anim>
                                    <p:animEffect transition="out" filter="fade">
                                      <p:cBhvr>
                                        <p:cTn id="23" dur="100">
                                          <p:stCondLst>
                                            <p:cond delay="900"/>
                                          </p:stCondLst>
                                        </p:cTn>
                                        <p:tgtEl>
                                          <p:spTgt spid="40"/>
                                        </p:tgtEl>
                                      </p:cBhvr>
                                    </p:animEffect>
                                    <p:set>
                                      <p:cBhvr>
                                        <p:cTn id="24" dur="1" fill="hold">
                                          <p:stCondLst>
                                            <p:cond delay="999"/>
                                          </p:stCondLst>
                                        </p:cTn>
                                        <p:tgtEl>
                                          <p:spTgt spid="40"/>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5" presetClass="exit" presetSubtype="0" fill="hold" grpId="0" nodeType="clickEffect">
                                  <p:stCondLst>
                                    <p:cond delay="0"/>
                                  </p:stCondLst>
                                  <p:childTnLst>
                                    <p:anim calcmode="lin" valueType="num">
                                      <p:cBhvr>
                                        <p:cTn id="28" dur="1000"/>
                                        <p:tgtEl>
                                          <p:spTgt spid="41"/>
                                        </p:tgtEl>
                                        <p:attrNameLst>
                                          <p:attrName>ppt_w</p:attrName>
                                        </p:attrNameLst>
                                      </p:cBhvr>
                                      <p:tavLst>
                                        <p:tav tm="0">
                                          <p:val>
                                            <p:strVal val="ppt_w"/>
                                          </p:val>
                                        </p:tav>
                                        <p:tav tm="100000">
                                          <p:val>
                                            <p:fltVal val="0"/>
                                          </p:val>
                                        </p:tav>
                                      </p:tavLst>
                                    </p:anim>
                                    <p:anim calcmode="lin" valueType="num">
                                      <p:cBhvr>
                                        <p:cTn id="29" dur="1000"/>
                                        <p:tgtEl>
                                          <p:spTgt spid="41"/>
                                        </p:tgtEl>
                                        <p:attrNameLst>
                                          <p:attrName>ppt_h</p:attrName>
                                        </p:attrNameLst>
                                      </p:cBhvr>
                                      <p:tavLst>
                                        <p:tav tm="0">
                                          <p:val>
                                            <p:strVal val="ppt_h"/>
                                          </p:val>
                                        </p:tav>
                                        <p:tav tm="100000">
                                          <p:val>
                                            <p:fltVal val="0"/>
                                          </p:val>
                                        </p:tav>
                                      </p:tavLst>
                                    </p:anim>
                                    <p:anim calcmode="lin" valueType="num">
                                      <p:cBhvr>
                                        <p:cTn id="30" dur="1000"/>
                                        <p:tgtEl>
                                          <p:spTgt spid="41"/>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1" dur="1000"/>
                                        <p:tgtEl>
                                          <p:spTgt spid="41"/>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2" dur="1" fill="hold">
                                          <p:stCondLst>
                                            <p:cond delay="9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animBg="1"/>
      <p:bldP spid="40" grpId="0" animBg="1"/>
      <p:bldP spid="4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33CC">
            <a:alpha val="18000"/>
          </a:srgbClr>
        </a:solidFill>
        <a:effectLst/>
      </p:bgPr>
    </p:bg>
    <p:spTree>
      <p:nvGrpSpPr>
        <p:cNvPr id="1" name=""/>
        <p:cNvGrpSpPr/>
        <p:nvPr/>
      </p:nvGrpSpPr>
      <p:grpSpPr>
        <a:xfrm>
          <a:off x="0" y="0"/>
          <a:ext cx="0" cy="0"/>
          <a:chOff x="0" y="0"/>
          <a:chExt cx="0" cy="0"/>
        </a:xfrm>
      </p:grpSpPr>
      <p:sp>
        <p:nvSpPr>
          <p:cNvPr id="2" name="Rectangle 1"/>
          <p:cNvSpPr/>
          <p:nvPr/>
        </p:nvSpPr>
        <p:spPr>
          <a:xfrm>
            <a:off x="122116" y="132370"/>
            <a:ext cx="9144000" cy="523220"/>
          </a:xfrm>
          <a:prstGeom prst="rect">
            <a:avLst/>
          </a:prstGeom>
        </p:spPr>
        <p:txBody>
          <a:bodyPr wrap="square">
            <a:spAutoFit/>
          </a:bodyPr>
          <a:lstStyle/>
          <a:p>
            <a:r>
              <a:rPr lang="en-GB" sz="2800" b="1" u="sng" dirty="0" smtClean="0">
                <a:latin typeface="Comic Sans MS" panose="030F0702030302020204" pitchFamily="66" charset="0"/>
              </a:rPr>
              <a:t>PRACTICE: Problem Solving</a:t>
            </a:r>
          </a:p>
        </p:txBody>
      </p:sp>
      <mc:AlternateContent xmlns:mc="http://schemas.openxmlformats.org/markup-compatibility/2006" xmlns:a14="http://schemas.microsoft.com/office/drawing/2010/main">
        <mc:Choice Requires="a14">
          <p:sp>
            <p:nvSpPr>
              <p:cNvPr id="3" name="TextBox 2"/>
              <p:cNvSpPr txBox="1"/>
              <p:nvPr/>
            </p:nvSpPr>
            <p:spPr>
              <a:xfrm>
                <a:off x="1084670" y="874241"/>
                <a:ext cx="2337498" cy="785536"/>
              </a:xfrm>
              <a:prstGeom prst="rect">
                <a:avLst/>
              </a:prstGeom>
              <a:noFill/>
            </p:spPr>
            <p:txBody>
              <a:bodyPr wrap="none" rtlCol="0">
                <a:spAutoFit/>
              </a:bodyPr>
              <a:lstStyle/>
              <a:p>
                <a:pPr algn="ctr"/>
                <a:r>
                  <a:rPr lang="en-GB" dirty="0" smtClean="0">
                    <a:latin typeface="Comic Sans MS" panose="030F0702030302020204" pitchFamily="66" charset="0"/>
                  </a:rPr>
                  <a:t>Julian eats </a:t>
                </a:r>
                <a14:m>
                  <m:oMath xmlns:m="http://schemas.openxmlformats.org/officeDocument/2006/math">
                    <m:f>
                      <m:fPr>
                        <m:ctrlPr>
                          <a:rPr lang="en-GB" i="1" smtClean="0">
                            <a:latin typeface="Cambria Math"/>
                          </a:rPr>
                        </m:ctrlPr>
                      </m:fPr>
                      <m:num>
                        <m:r>
                          <a:rPr lang="en-GB" b="0" i="1" smtClean="0">
                            <a:latin typeface="Cambria Math"/>
                          </a:rPr>
                          <m:t>3</m:t>
                        </m:r>
                      </m:num>
                      <m:den>
                        <m:r>
                          <a:rPr lang="en-GB" b="0" i="1" smtClean="0">
                            <a:latin typeface="Cambria Math"/>
                          </a:rPr>
                          <m:t>8</m:t>
                        </m:r>
                      </m:den>
                    </m:f>
                  </m:oMath>
                </a14:m>
                <a:r>
                  <a:rPr lang="en-GB" dirty="0" smtClean="0">
                    <a:latin typeface="Comic Sans MS" panose="030F0702030302020204" pitchFamily="66" charset="0"/>
                  </a:rPr>
                  <a:t> of</a:t>
                </a:r>
              </a:p>
              <a:p>
                <a:pPr algn="ctr"/>
                <a:r>
                  <a:rPr lang="en-GB" dirty="0" smtClean="0">
                    <a:latin typeface="Comic Sans MS" panose="030F0702030302020204" pitchFamily="66" charset="0"/>
                  </a:rPr>
                  <a:t>the chocolate cake. </a:t>
                </a:r>
                <a:endParaRPr lang="en-GB" dirty="0">
                  <a:latin typeface="Comic Sans MS" panose="030F0702030302020204" pitchFamily="66"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084670" y="874241"/>
                <a:ext cx="2337498" cy="785536"/>
              </a:xfrm>
              <a:prstGeom prst="rect">
                <a:avLst/>
              </a:prstGeom>
              <a:blipFill rotWithShape="1">
                <a:blip r:embed="rId2"/>
                <a:stretch>
                  <a:fillRect l="-2089" r="-1567" b="-930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5112432" y="881405"/>
                <a:ext cx="2337498" cy="785536"/>
              </a:xfrm>
              <a:prstGeom prst="rect">
                <a:avLst/>
              </a:prstGeom>
              <a:noFill/>
            </p:spPr>
            <p:txBody>
              <a:bodyPr wrap="none" rtlCol="0">
                <a:spAutoFit/>
              </a:bodyPr>
              <a:lstStyle/>
              <a:p>
                <a:pPr algn="ctr"/>
                <a:r>
                  <a:rPr lang="en-GB" dirty="0" smtClean="0">
                    <a:latin typeface="Comic Sans MS" panose="030F0702030302020204" pitchFamily="66" charset="0"/>
                  </a:rPr>
                  <a:t>Louisa eats </a:t>
                </a:r>
                <a14:m>
                  <m:oMath xmlns:m="http://schemas.openxmlformats.org/officeDocument/2006/math">
                    <m:f>
                      <m:fPr>
                        <m:ctrlPr>
                          <a:rPr lang="en-GB" i="1" smtClean="0">
                            <a:latin typeface="Cambria Math"/>
                          </a:rPr>
                        </m:ctrlPr>
                      </m:fPr>
                      <m:num>
                        <m:r>
                          <a:rPr lang="en-GB" b="0" i="1" smtClean="0">
                            <a:latin typeface="Cambria Math"/>
                          </a:rPr>
                          <m:t>2</m:t>
                        </m:r>
                      </m:num>
                      <m:den>
                        <m:r>
                          <a:rPr lang="en-GB" b="0" i="1" smtClean="0">
                            <a:latin typeface="Cambria Math"/>
                          </a:rPr>
                          <m:t>8</m:t>
                        </m:r>
                      </m:den>
                    </m:f>
                  </m:oMath>
                </a14:m>
                <a:r>
                  <a:rPr lang="en-GB" dirty="0" smtClean="0">
                    <a:latin typeface="Comic Sans MS" panose="030F0702030302020204" pitchFamily="66" charset="0"/>
                  </a:rPr>
                  <a:t> of </a:t>
                </a:r>
              </a:p>
              <a:p>
                <a:pPr algn="ctr"/>
                <a:r>
                  <a:rPr lang="en-GB" dirty="0" smtClean="0">
                    <a:latin typeface="Comic Sans MS" panose="030F0702030302020204" pitchFamily="66" charset="0"/>
                  </a:rPr>
                  <a:t>the chocolate cake. </a:t>
                </a:r>
                <a:endParaRPr lang="en-GB" dirty="0">
                  <a:latin typeface="Comic Sans MS" panose="030F0702030302020204" pitchFamily="66"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5112432" y="881405"/>
                <a:ext cx="2337498" cy="785536"/>
              </a:xfrm>
              <a:prstGeom prst="rect">
                <a:avLst/>
              </a:prstGeom>
              <a:blipFill rotWithShape="1">
                <a:blip r:embed="rId3"/>
                <a:stretch>
                  <a:fillRect l="-2089" r="-1567" b="-10156"/>
                </a:stretch>
              </a:blipFill>
            </p:spPr>
            <p:txBody>
              <a:bodyPr/>
              <a:lstStyle/>
              <a:p>
                <a:r>
                  <a:rPr lang="en-GB">
                    <a:noFill/>
                  </a:rPr>
                  <a:t> </a:t>
                </a:r>
              </a:p>
            </p:txBody>
          </p:sp>
        </mc:Fallback>
      </mc:AlternateContent>
      <p:sp>
        <p:nvSpPr>
          <p:cNvPr id="5" name="TextBox 4"/>
          <p:cNvSpPr txBox="1"/>
          <p:nvPr/>
        </p:nvSpPr>
        <p:spPr>
          <a:xfrm>
            <a:off x="119958" y="3396646"/>
            <a:ext cx="8556498" cy="461665"/>
          </a:xfrm>
          <a:prstGeom prst="rect">
            <a:avLst/>
          </a:prstGeom>
          <a:noFill/>
        </p:spPr>
        <p:txBody>
          <a:bodyPr wrap="square" rtlCol="0">
            <a:spAutoFit/>
          </a:bodyPr>
          <a:lstStyle/>
          <a:p>
            <a:pPr algn="ctr"/>
            <a:r>
              <a:rPr lang="en-GB" sz="2400" dirty="0" smtClean="0">
                <a:solidFill>
                  <a:srgbClr val="FF0000"/>
                </a:solidFill>
                <a:latin typeface="Comic Sans MS" panose="030F0702030302020204" pitchFamily="66" charset="0"/>
              </a:rPr>
              <a:t>How much of the chocolate cake has been eaten in total? </a:t>
            </a:r>
            <a:endParaRPr lang="en-GB" sz="2400" dirty="0">
              <a:solidFill>
                <a:srgbClr val="FF0000"/>
              </a:solidFill>
              <a:latin typeface="Comic Sans MS" panose="030F0702030302020204" pitchFamily="66" charset="0"/>
            </a:endParaRPr>
          </a:p>
        </p:txBody>
      </p:sp>
      <p:pic>
        <p:nvPicPr>
          <p:cNvPr id="2050"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b="6772"/>
          <a:stretch/>
        </p:blipFill>
        <p:spPr bwMode="auto">
          <a:xfrm>
            <a:off x="122116" y="1260453"/>
            <a:ext cx="928091" cy="19138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52320" y="1316337"/>
            <a:ext cx="1501728" cy="1802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87824" y="1706059"/>
            <a:ext cx="2185148" cy="1412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6" name="TextBox 5"/>
              <p:cNvSpPr txBox="1"/>
              <p:nvPr/>
            </p:nvSpPr>
            <p:spPr>
              <a:xfrm>
                <a:off x="154057" y="4077072"/>
                <a:ext cx="8127738" cy="2918619"/>
              </a:xfrm>
              <a:prstGeom prst="rect">
                <a:avLst/>
              </a:prstGeom>
              <a:noFill/>
            </p:spPr>
            <p:txBody>
              <a:bodyPr wrap="none" rtlCol="0">
                <a:spAutoFit/>
              </a:bodyPr>
              <a:lstStyle/>
              <a:p>
                <a:r>
                  <a:rPr lang="en-GB" sz="2000" u="sng" dirty="0" smtClean="0">
                    <a:latin typeface="Comic Sans MS" panose="030F0702030302020204" pitchFamily="66" charset="0"/>
                  </a:rPr>
                  <a:t>How to solve this problem: </a:t>
                </a:r>
              </a:p>
              <a:p>
                <a:r>
                  <a:rPr lang="en-GB" sz="2000" dirty="0" smtClean="0">
                    <a:latin typeface="Comic Sans MS" panose="030F0702030302020204" pitchFamily="66" charset="0"/>
                  </a:rPr>
                  <a:t>Turn the word problem into a fraction number sentence </a:t>
                </a:r>
                <a14:m>
                  <m:oMath xmlns:m="http://schemas.openxmlformats.org/officeDocument/2006/math">
                    <m:f>
                      <m:fPr>
                        <m:ctrlPr>
                          <a:rPr lang="en-GB" sz="3200" i="1" smtClean="0">
                            <a:latin typeface="Cambria Math"/>
                          </a:rPr>
                        </m:ctrlPr>
                      </m:fPr>
                      <m:num>
                        <m:r>
                          <a:rPr lang="en-GB" sz="3200" b="0" i="0" smtClean="0">
                            <a:latin typeface="Cambria Math"/>
                          </a:rPr>
                          <m:t>3</m:t>
                        </m:r>
                      </m:num>
                      <m:den>
                        <m:r>
                          <a:rPr lang="en-GB" sz="3200" b="0" i="0" smtClean="0">
                            <a:latin typeface="Cambria Math"/>
                          </a:rPr>
                          <m:t>8</m:t>
                        </m:r>
                      </m:den>
                    </m:f>
                  </m:oMath>
                </a14:m>
                <a:r>
                  <a:rPr lang="en-GB" sz="3200" dirty="0" smtClean="0">
                    <a:latin typeface="Comic Sans MS" panose="030F0702030302020204" pitchFamily="66" charset="0"/>
                  </a:rPr>
                  <a:t> + </a:t>
                </a:r>
                <a14:m>
                  <m:oMath xmlns:m="http://schemas.openxmlformats.org/officeDocument/2006/math">
                    <m:f>
                      <m:fPr>
                        <m:ctrlPr>
                          <a:rPr lang="en-GB" sz="3200" i="1" smtClean="0">
                            <a:latin typeface="Cambria Math"/>
                          </a:rPr>
                        </m:ctrlPr>
                      </m:fPr>
                      <m:num>
                        <m:r>
                          <a:rPr lang="en-GB" sz="3200" b="0" i="0" smtClean="0">
                            <a:latin typeface="Cambria Math"/>
                          </a:rPr>
                          <m:t>2</m:t>
                        </m:r>
                      </m:num>
                      <m:den>
                        <m:r>
                          <a:rPr lang="en-GB" sz="3200" b="0" i="0" smtClean="0">
                            <a:latin typeface="Cambria Math"/>
                          </a:rPr>
                          <m:t>8</m:t>
                        </m:r>
                      </m:den>
                    </m:f>
                    <m:r>
                      <a:rPr lang="en-GB" sz="3200" b="0" i="0" smtClean="0">
                        <a:latin typeface="Cambria Math"/>
                      </a:rPr>
                      <m:t>=</m:t>
                    </m:r>
                  </m:oMath>
                </a14:m>
                <a:endParaRPr lang="en-GB" sz="3200" b="0" dirty="0" smtClean="0">
                  <a:latin typeface="Comic Sans MS" panose="030F0702030302020204" pitchFamily="66" charset="0"/>
                </a:endParaRPr>
              </a:p>
              <a:p>
                <a:endParaRPr lang="en-GB" sz="2000" dirty="0">
                  <a:latin typeface="Comic Sans MS" panose="030F0702030302020204" pitchFamily="66" charset="0"/>
                </a:endParaRPr>
              </a:p>
              <a:p>
                <a:r>
                  <a:rPr lang="en-GB" sz="2000" dirty="0">
                    <a:latin typeface="Comic Sans MS" panose="030F0702030302020204" pitchFamily="66" charset="0"/>
                  </a:rPr>
                  <a:t>T</a:t>
                </a:r>
                <a:r>
                  <a:rPr lang="en-GB" sz="2000" dirty="0" smtClean="0">
                    <a:latin typeface="Comic Sans MS" panose="030F0702030302020204" pitchFamily="66" charset="0"/>
                  </a:rPr>
                  <a:t>hen complete the fraction number sentence. </a:t>
                </a:r>
                <a:endParaRPr lang="en-GB" sz="2000" dirty="0">
                  <a:latin typeface="Comic Sans MS" panose="030F0702030302020204" pitchFamily="66" charset="0"/>
                </a:endParaRPr>
              </a:p>
              <a:p>
                <a:endParaRPr lang="en-GB" sz="2000" dirty="0" smtClean="0">
                  <a:latin typeface="Comic Sans MS" panose="030F0702030302020204" pitchFamily="66" charset="0"/>
                </a:endParaRPr>
              </a:p>
              <a:p>
                <a:r>
                  <a:rPr lang="en-GB" sz="2000" dirty="0" smtClean="0">
                    <a:latin typeface="Comic Sans MS" panose="030F0702030302020204" pitchFamily="66" charset="0"/>
                  </a:rPr>
                  <a:t>The answer is</a:t>
                </a:r>
                <a:r>
                  <a:rPr lang="en-GB" sz="2800" dirty="0" smtClean="0">
                    <a:latin typeface="Comic Sans MS" panose="030F0702030302020204" pitchFamily="66" charset="0"/>
                  </a:rPr>
                  <a:t>: </a:t>
                </a:r>
                <a14:m>
                  <m:oMath xmlns:m="http://schemas.openxmlformats.org/officeDocument/2006/math">
                    <m:f>
                      <m:fPr>
                        <m:ctrlPr>
                          <a:rPr lang="en-GB" sz="2800" i="1" smtClean="0">
                            <a:latin typeface="Cambria Math"/>
                          </a:rPr>
                        </m:ctrlPr>
                      </m:fPr>
                      <m:num>
                        <m:r>
                          <a:rPr lang="en-GB" sz="2800" b="0" i="1" smtClean="0">
                            <a:latin typeface="Cambria Math"/>
                          </a:rPr>
                          <m:t>5</m:t>
                        </m:r>
                      </m:num>
                      <m:den>
                        <m:r>
                          <a:rPr lang="en-GB" sz="2800" b="0" i="1" smtClean="0">
                            <a:latin typeface="Cambria Math"/>
                          </a:rPr>
                          <m:t>8</m:t>
                        </m:r>
                      </m:den>
                    </m:f>
                  </m:oMath>
                </a14:m>
                <a:endParaRPr lang="en-GB" sz="2400" dirty="0" smtClean="0">
                  <a:latin typeface="Comic Sans MS" panose="030F0702030302020204" pitchFamily="66" charset="0"/>
                </a:endParaRPr>
              </a:p>
              <a:p>
                <a:endParaRPr lang="en-GB" dirty="0" smtClean="0"/>
              </a:p>
            </p:txBody>
          </p:sp>
        </mc:Choice>
        <mc:Fallback xmlns="">
          <p:sp>
            <p:nvSpPr>
              <p:cNvPr id="6" name="TextBox 5"/>
              <p:cNvSpPr txBox="1">
                <a:spLocks noRot="1" noChangeAspect="1" noMove="1" noResize="1" noEditPoints="1" noAdjustHandles="1" noChangeArrowheads="1" noChangeShapeType="1" noTextEdit="1"/>
              </p:cNvSpPr>
              <p:nvPr/>
            </p:nvSpPr>
            <p:spPr>
              <a:xfrm>
                <a:off x="154057" y="4077072"/>
                <a:ext cx="8127738" cy="2918619"/>
              </a:xfrm>
              <a:prstGeom prst="rect">
                <a:avLst/>
              </a:prstGeom>
              <a:blipFill rotWithShape="1">
                <a:blip r:embed="rId7"/>
                <a:stretch>
                  <a:fillRect l="-750" t="-1044"/>
                </a:stretch>
              </a:blipFill>
            </p:spPr>
            <p:txBody>
              <a:bodyPr/>
              <a:lstStyle/>
              <a:p>
                <a:r>
                  <a:rPr lang="en-GB">
                    <a:noFill/>
                  </a:rPr>
                  <a:t> </a:t>
                </a:r>
              </a:p>
            </p:txBody>
          </p:sp>
        </mc:Fallback>
      </mc:AlternateContent>
      <p:sp>
        <p:nvSpPr>
          <p:cNvPr id="16" name="Rectangle 15"/>
          <p:cNvSpPr/>
          <p:nvPr/>
        </p:nvSpPr>
        <p:spPr>
          <a:xfrm>
            <a:off x="179570" y="4437112"/>
            <a:ext cx="8831932" cy="144016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dirty="0" smtClean="0"/>
              <a:t>HINT!</a:t>
            </a:r>
            <a:endParaRPr lang="en-GB" dirty="0"/>
          </a:p>
        </p:txBody>
      </p:sp>
      <p:sp>
        <p:nvSpPr>
          <p:cNvPr id="19" name="Rectangle 18"/>
          <p:cNvSpPr/>
          <p:nvPr/>
        </p:nvSpPr>
        <p:spPr>
          <a:xfrm>
            <a:off x="179570" y="6021288"/>
            <a:ext cx="237620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ANSWER!</a:t>
            </a:r>
            <a:endParaRPr lang="en-GB" dirty="0"/>
          </a:p>
        </p:txBody>
      </p:sp>
    </p:spTree>
    <p:extLst>
      <p:ext uri="{BB962C8B-B14F-4D97-AF65-F5344CB8AC3E}">
        <p14:creationId xmlns:p14="http://schemas.microsoft.com/office/powerpoint/2010/main" val="1229223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16"/>
                                        </p:tgtEl>
                                        <p:attrNameLst>
                                          <p:attrName>ppt_x</p:attrName>
                                        </p:attrNameLst>
                                      </p:cBhvr>
                                      <p:tavLst>
                                        <p:tav tm="0">
                                          <p:val>
                                            <p:strVal val="ppt_x"/>
                                          </p:val>
                                        </p:tav>
                                        <p:tav tm="100000">
                                          <p:val>
                                            <p:strVal val="ppt_x"/>
                                          </p:val>
                                        </p:tav>
                                      </p:tavLst>
                                    </p:anim>
                                    <p:anim calcmode="lin" valueType="num">
                                      <p:cBhvr additive="base">
                                        <p:cTn id="7" dur="500"/>
                                        <p:tgtEl>
                                          <p:spTgt spid="16"/>
                                        </p:tgtEl>
                                        <p:attrNameLst>
                                          <p:attrName>ppt_y</p:attrName>
                                        </p:attrNameLst>
                                      </p:cBhvr>
                                      <p:tavLst>
                                        <p:tav tm="0">
                                          <p:val>
                                            <p:strVal val="ppt_y"/>
                                          </p:val>
                                        </p:tav>
                                        <p:tav tm="100000">
                                          <p:val>
                                            <p:strVal val="1+ppt_h/2"/>
                                          </p:val>
                                        </p:tav>
                                      </p:tavLst>
                                    </p:anim>
                                    <p:set>
                                      <p:cBhvr>
                                        <p:cTn id="8" dur="1" fill="hold">
                                          <p:stCondLst>
                                            <p:cond delay="499"/>
                                          </p:stCondLst>
                                        </p:cTn>
                                        <p:tgtEl>
                                          <p:spTgt spid="1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2" presetClass="exit" presetSubtype="4" fill="hold" grpId="0" nodeType="clickEffect">
                                  <p:stCondLst>
                                    <p:cond delay="0"/>
                                  </p:stCondLst>
                                  <p:childTnLst>
                                    <p:animEffect transition="out" filter="wipe(down)">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alpha val="47000"/>
          </a:schemeClr>
        </a:solidFill>
        <a:effectLst/>
      </p:bgPr>
    </p:bg>
    <p:spTree>
      <p:nvGrpSpPr>
        <p:cNvPr id="1" name=""/>
        <p:cNvGrpSpPr/>
        <p:nvPr/>
      </p:nvGrpSpPr>
      <p:grpSpPr>
        <a:xfrm>
          <a:off x="0" y="0"/>
          <a:ext cx="0" cy="0"/>
          <a:chOff x="0" y="0"/>
          <a:chExt cx="0" cy="0"/>
        </a:xfrm>
      </p:grpSpPr>
      <p:sp>
        <p:nvSpPr>
          <p:cNvPr id="6" name="Rounded Rectangle 5"/>
          <p:cNvSpPr/>
          <p:nvPr/>
        </p:nvSpPr>
        <p:spPr>
          <a:xfrm>
            <a:off x="318469" y="1277744"/>
            <a:ext cx="3600400" cy="1359167"/>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GB"/>
          </a:p>
        </p:txBody>
      </p:sp>
      <p:sp>
        <p:nvSpPr>
          <p:cNvPr id="4" name="Rectangle 3"/>
          <p:cNvSpPr/>
          <p:nvPr/>
        </p:nvSpPr>
        <p:spPr>
          <a:xfrm>
            <a:off x="122116" y="132370"/>
            <a:ext cx="9144000" cy="954107"/>
          </a:xfrm>
          <a:prstGeom prst="rect">
            <a:avLst/>
          </a:prstGeom>
        </p:spPr>
        <p:txBody>
          <a:bodyPr wrap="square">
            <a:spAutoFit/>
          </a:bodyPr>
          <a:lstStyle/>
          <a:p>
            <a:r>
              <a:rPr lang="en-GB" sz="2800" b="1" u="sng" dirty="0" smtClean="0">
                <a:latin typeface="Comic Sans MS" panose="030F0702030302020204" pitchFamily="66" charset="0"/>
              </a:rPr>
              <a:t>EVALUATE: Use your knowledge to explain your understanding</a:t>
            </a:r>
          </a:p>
        </p:txBody>
      </p:sp>
      <p:pic>
        <p:nvPicPr>
          <p:cNvPr id="3075" name="Picture 3"/>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6045" r="14538"/>
          <a:stretch/>
        </p:blipFill>
        <p:spPr bwMode="auto">
          <a:xfrm>
            <a:off x="7308304" y="899670"/>
            <a:ext cx="1669143"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5309" t="8468" r="22543" b="6400"/>
          <a:stretch/>
        </p:blipFill>
        <p:spPr bwMode="auto">
          <a:xfrm>
            <a:off x="138590" y="4221088"/>
            <a:ext cx="1117600" cy="18244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mc:Choice xmlns:a14="http://schemas.microsoft.com/office/drawing/2010/main" Requires="a14">
          <p:sp>
            <p:nvSpPr>
              <p:cNvPr id="5" name="TextBox 4"/>
              <p:cNvSpPr txBox="1"/>
              <p:nvPr/>
            </p:nvSpPr>
            <p:spPr>
              <a:xfrm>
                <a:off x="1239716" y="1404327"/>
                <a:ext cx="2217082" cy="101431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GB" sz="3200" i="1" smtClean="0">
                              <a:latin typeface="Cambria Math"/>
                            </a:rPr>
                          </m:ctrlPr>
                        </m:fPr>
                        <m:num>
                          <m:r>
                            <a:rPr lang="en-GB" sz="3200" b="0" i="1" smtClean="0">
                              <a:latin typeface="Cambria Math"/>
                            </a:rPr>
                            <m:t>7 </m:t>
                          </m:r>
                        </m:num>
                        <m:den>
                          <m:r>
                            <a:rPr lang="en-GB" sz="3200" b="0" i="1" smtClean="0">
                              <a:latin typeface="Cambria Math"/>
                            </a:rPr>
                            <m:t>12</m:t>
                          </m:r>
                        </m:den>
                      </m:f>
                      <m:r>
                        <a:rPr lang="en-GB" sz="3200" b="0" i="1" smtClean="0">
                          <a:latin typeface="Cambria Math"/>
                        </a:rPr>
                        <m:t>+ </m:t>
                      </m:r>
                      <m:f>
                        <m:fPr>
                          <m:ctrlPr>
                            <a:rPr lang="en-GB" sz="3200" b="0" i="1" smtClean="0">
                              <a:latin typeface="Cambria Math"/>
                            </a:rPr>
                          </m:ctrlPr>
                        </m:fPr>
                        <m:num>
                          <m:r>
                            <a:rPr lang="en-GB" sz="3200" b="0" i="1" smtClean="0">
                              <a:latin typeface="Cambria Math"/>
                            </a:rPr>
                            <m:t>3</m:t>
                          </m:r>
                        </m:num>
                        <m:den>
                          <m:r>
                            <a:rPr lang="en-GB" sz="3200" b="0" i="1" smtClean="0">
                              <a:latin typeface="Cambria Math"/>
                            </a:rPr>
                            <m:t>12</m:t>
                          </m:r>
                        </m:den>
                      </m:f>
                      <m:r>
                        <a:rPr lang="en-GB" sz="3200" b="0" i="1" smtClean="0">
                          <a:latin typeface="Cambria Math"/>
                        </a:rPr>
                        <m:t>=</m:t>
                      </m:r>
                    </m:oMath>
                  </m:oMathPara>
                </a14:m>
                <a:endParaRPr lang="en-GB" sz="3200" dirty="0">
                  <a:latin typeface="Comic Sans MS" panose="030F0702030302020204" pitchFamily="66" charset="0"/>
                </a:endParaRPr>
              </a:p>
            </p:txBody>
          </p:sp>
        </mc:Choice>
        <mc:Fallback>
          <p:sp>
            <p:nvSpPr>
              <p:cNvPr id="5" name="TextBox 4"/>
              <p:cNvSpPr txBox="1">
                <a:spLocks noRot="1" noChangeAspect="1" noMove="1" noResize="1" noEditPoints="1" noAdjustHandles="1" noChangeArrowheads="1" noChangeShapeType="1" noTextEdit="1"/>
              </p:cNvSpPr>
              <p:nvPr/>
            </p:nvSpPr>
            <p:spPr>
              <a:xfrm>
                <a:off x="1239716" y="1404327"/>
                <a:ext cx="2217082" cy="1014317"/>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 name="Oval Callout 1"/>
              <p:cNvSpPr/>
              <p:nvPr/>
            </p:nvSpPr>
            <p:spPr>
              <a:xfrm>
                <a:off x="1365763" y="3068960"/>
                <a:ext cx="2592288" cy="1621316"/>
              </a:xfrm>
              <a:prstGeom prst="wedgeEllipseCallout">
                <a:avLst>
                  <a:gd name="adj1" fmla="val -67865"/>
                  <a:gd name="adj2" fmla="val 64999"/>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GB" sz="2000" dirty="0" smtClean="0">
                    <a:latin typeface="Comic Sans MS" panose="030F0702030302020204" pitchFamily="66" charset="0"/>
                  </a:rPr>
                  <a:t>Lucy thinks that that the answer is </a:t>
                </a:r>
                <a14:m>
                  <m:oMath xmlns:m="http://schemas.openxmlformats.org/officeDocument/2006/math">
                    <m:f>
                      <m:fPr>
                        <m:ctrlPr>
                          <a:rPr lang="en-GB" sz="2400" i="1" smtClean="0">
                            <a:latin typeface="Cambria Math"/>
                          </a:rPr>
                        </m:ctrlPr>
                      </m:fPr>
                      <m:num>
                        <m:r>
                          <a:rPr lang="en-GB" sz="2400" b="0" i="1" smtClean="0">
                            <a:latin typeface="Cambria Math"/>
                          </a:rPr>
                          <m:t>10</m:t>
                        </m:r>
                      </m:num>
                      <m:den>
                        <m:r>
                          <a:rPr lang="en-GB" sz="2400" b="0" i="1" smtClean="0">
                            <a:latin typeface="Cambria Math"/>
                          </a:rPr>
                          <m:t>24</m:t>
                        </m:r>
                      </m:den>
                    </m:f>
                  </m:oMath>
                </a14:m>
                <a:endParaRPr lang="en-GB" dirty="0">
                  <a:latin typeface="Comic Sans MS" panose="030F0702030302020204" pitchFamily="66" charset="0"/>
                </a:endParaRPr>
              </a:p>
            </p:txBody>
          </p:sp>
        </mc:Choice>
        <mc:Fallback>
          <p:sp>
            <p:nvSpPr>
              <p:cNvPr id="2" name="Oval Callout 1"/>
              <p:cNvSpPr>
                <a:spLocks noRot="1" noChangeAspect="1" noMove="1" noResize="1" noEditPoints="1" noAdjustHandles="1" noChangeArrowheads="1" noChangeShapeType="1" noTextEdit="1"/>
              </p:cNvSpPr>
              <p:nvPr/>
            </p:nvSpPr>
            <p:spPr>
              <a:xfrm>
                <a:off x="1365763" y="3068960"/>
                <a:ext cx="2592288" cy="1621316"/>
              </a:xfrm>
              <a:prstGeom prst="wedgeEllipseCallout">
                <a:avLst>
                  <a:gd name="adj1" fmla="val -67865"/>
                  <a:gd name="adj2" fmla="val 64999"/>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 name="Oval Callout 2"/>
              <p:cNvSpPr/>
              <p:nvPr/>
            </p:nvSpPr>
            <p:spPr>
              <a:xfrm>
                <a:off x="5056293" y="1031743"/>
                <a:ext cx="2182140" cy="1876231"/>
              </a:xfrm>
              <a:prstGeom prst="wedgeEllipseCallout">
                <a:avLst>
                  <a:gd name="adj1" fmla="val 78795"/>
                  <a:gd name="adj2" fmla="val -13791"/>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GB" sz="2000" dirty="0" smtClean="0">
                    <a:latin typeface="Comic Sans MS" panose="030F0702030302020204" pitchFamily="66" charset="0"/>
                  </a:rPr>
                  <a:t>Sabrina thinks that the answer is </a:t>
                </a:r>
                <a14:m>
                  <m:oMath xmlns:m="http://schemas.openxmlformats.org/officeDocument/2006/math">
                    <m:f>
                      <m:fPr>
                        <m:ctrlPr>
                          <a:rPr lang="en-GB" sz="2400" i="1" smtClean="0">
                            <a:latin typeface="Cambria Math"/>
                          </a:rPr>
                        </m:ctrlPr>
                      </m:fPr>
                      <m:num>
                        <m:r>
                          <a:rPr lang="en-GB" sz="2400" b="0" i="1" smtClean="0">
                            <a:latin typeface="Cambria Math"/>
                          </a:rPr>
                          <m:t>10</m:t>
                        </m:r>
                      </m:num>
                      <m:den>
                        <m:r>
                          <a:rPr lang="en-GB" sz="2400" b="0" i="1" smtClean="0">
                            <a:latin typeface="Cambria Math"/>
                          </a:rPr>
                          <m:t>12</m:t>
                        </m:r>
                      </m:den>
                    </m:f>
                  </m:oMath>
                </a14:m>
                <a:endParaRPr lang="en-GB" dirty="0">
                  <a:latin typeface="Comic Sans MS" panose="030F0702030302020204" pitchFamily="66" charset="0"/>
                </a:endParaRPr>
              </a:p>
            </p:txBody>
          </p:sp>
        </mc:Choice>
        <mc:Fallback>
          <p:sp>
            <p:nvSpPr>
              <p:cNvPr id="3" name="Oval Callout 2"/>
              <p:cNvSpPr>
                <a:spLocks noRot="1" noChangeAspect="1" noMove="1" noResize="1" noEditPoints="1" noAdjustHandles="1" noChangeArrowheads="1" noChangeShapeType="1" noTextEdit="1"/>
              </p:cNvSpPr>
              <p:nvPr/>
            </p:nvSpPr>
            <p:spPr>
              <a:xfrm>
                <a:off x="5056293" y="1031743"/>
                <a:ext cx="2182140" cy="1876231"/>
              </a:xfrm>
              <a:prstGeom prst="wedgeEllipseCallout">
                <a:avLst>
                  <a:gd name="adj1" fmla="val 78795"/>
                  <a:gd name="adj2" fmla="val -13791"/>
                </a:avLst>
              </a:prstGeom>
              <a:blipFill rotWithShape="1">
                <a:blip r:embed="rId6"/>
                <a:stretch>
                  <a:fillRect/>
                </a:stretch>
              </a:blipFill>
            </p:spPr>
            <p:txBody>
              <a:bodyPr/>
              <a:lstStyle/>
              <a:p>
                <a:r>
                  <a:rPr lang="en-GB">
                    <a:noFill/>
                  </a:rPr>
                  <a:t> </a:t>
                </a:r>
              </a:p>
            </p:txBody>
          </p:sp>
        </mc:Fallback>
      </mc:AlternateContent>
      <p:sp>
        <p:nvSpPr>
          <p:cNvPr id="7" name="Rounded Rectangle 6"/>
          <p:cNvSpPr/>
          <p:nvPr/>
        </p:nvSpPr>
        <p:spPr>
          <a:xfrm>
            <a:off x="4721883" y="3591018"/>
            <a:ext cx="3620163" cy="126014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GB" sz="2400" dirty="0" smtClean="0">
                <a:latin typeface="Comic Sans MS" panose="030F0702030302020204" pitchFamily="66" charset="0"/>
              </a:rPr>
              <a:t>Who is correct? </a:t>
            </a:r>
          </a:p>
          <a:p>
            <a:pPr algn="ctr"/>
            <a:endParaRPr lang="en-GB" sz="2400" dirty="0">
              <a:latin typeface="Comic Sans MS" panose="030F0702030302020204" pitchFamily="66" charset="0"/>
            </a:endParaRPr>
          </a:p>
          <a:p>
            <a:pPr algn="ctr"/>
            <a:r>
              <a:rPr lang="en-GB" sz="2400" dirty="0" smtClean="0">
                <a:latin typeface="Comic Sans MS" panose="030F0702030302020204" pitchFamily="66" charset="0"/>
              </a:rPr>
              <a:t>Explain how you know. </a:t>
            </a:r>
            <a:endParaRPr lang="en-GB" sz="2400" dirty="0">
              <a:latin typeface="Comic Sans MS" panose="030F0702030302020204" pitchFamily="66" charset="0"/>
            </a:endParaRPr>
          </a:p>
        </p:txBody>
      </p:sp>
      <p:sp>
        <p:nvSpPr>
          <p:cNvPr id="8" name="TextBox 7"/>
          <p:cNvSpPr txBox="1"/>
          <p:nvPr/>
        </p:nvSpPr>
        <p:spPr>
          <a:xfrm>
            <a:off x="1691681" y="5517232"/>
            <a:ext cx="7285766" cy="1200329"/>
          </a:xfrm>
          <a:prstGeom prst="rect">
            <a:avLst/>
          </a:prstGeom>
          <a:noFill/>
        </p:spPr>
        <p:txBody>
          <a:bodyPr wrap="square" rtlCol="0">
            <a:spAutoFit/>
          </a:bodyPr>
          <a:lstStyle/>
          <a:p>
            <a:r>
              <a:rPr lang="en-GB" sz="2400" dirty="0" smtClean="0">
                <a:latin typeface="Comic Sans MS" panose="030F0702030302020204" pitchFamily="66" charset="0"/>
              </a:rPr>
              <a:t>Sabrina is correct because she has remembered that the denominator must stay the same to show that the fraction is still split into twelfths. </a:t>
            </a:r>
            <a:endParaRPr lang="en-GB" sz="2400" dirty="0">
              <a:latin typeface="Comic Sans MS" panose="030F0702030302020204" pitchFamily="66" charset="0"/>
            </a:endParaRPr>
          </a:p>
        </p:txBody>
      </p:sp>
      <p:sp>
        <p:nvSpPr>
          <p:cNvPr id="9" name="Round Diagonal Corner Rectangle 8"/>
          <p:cNvSpPr/>
          <p:nvPr/>
        </p:nvSpPr>
        <p:spPr>
          <a:xfrm>
            <a:off x="1468732" y="5160769"/>
            <a:ext cx="7596336" cy="1556792"/>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46323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17066" cy="6401753"/>
          </a:xfrm>
          <a:prstGeom prst="rect">
            <a:avLst/>
          </a:prstGeom>
          <a:noFill/>
        </p:spPr>
        <p:txBody>
          <a:bodyPr wrap="none" rtlCol="0">
            <a:spAutoFit/>
          </a:bodyPr>
          <a:lstStyle/>
          <a:p>
            <a:r>
              <a:rPr lang="en-GB" sz="2800" b="1" u="sng" dirty="0" smtClean="0"/>
              <a:t>How to use this fraction resource </a:t>
            </a:r>
          </a:p>
          <a:p>
            <a:endParaRPr lang="en-GB" sz="2800" b="1" u="sng" dirty="0" smtClean="0"/>
          </a:p>
          <a:p>
            <a:r>
              <a:rPr lang="en-GB" sz="2800" b="1" dirty="0" smtClean="0"/>
              <a:t>A </a:t>
            </a:r>
            <a:r>
              <a:rPr lang="en-GB" sz="2800" b="1" i="1" dirty="0" smtClean="0"/>
              <a:t>‘tutor my child’  </a:t>
            </a:r>
            <a:r>
              <a:rPr lang="en-GB" sz="2800" b="1" dirty="0" smtClean="0"/>
              <a:t>lesson is taught through four, different </a:t>
            </a:r>
          </a:p>
          <a:p>
            <a:r>
              <a:rPr lang="en-GB" sz="2800" b="1" dirty="0" smtClean="0"/>
              <a:t>sections: Teach, Apply, Practise, Evaluate (TAPE)</a:t>
            </a:r>
          </a:p>
          <a:p>
            <a:endParaRPr lang="en-GB" sz="2800" b="1" dirty="0"/>
          </a:p>
          <a:p>
            <a:r>
              <a:rPr lang="en-GB" sz="2800" b="1" dirty="0" smtClean="0">
                <a:solidFill>
                  <a:srgbClr val="00B050"/>
                </a:solidFill>
              </a:rPr>
              <a:t>The green slides </a:t>
            </a:r>
            <a:r>
              <a:rPr lang="en-GB" sz="2800" b="1" u="sng" dirty="0" smtClean="0">
                <a:solidFill>
                  <a:srgbClr val="00B050"/>
                </a:solidFill>
              </a:rPr>
              <a:t>TEACH</a:t>
            </a:r>
            <a:r>
              <a:rPr lang="en-GB" sz="2800" b="1" dirty="0" smtClean="0">
                <a:solidFill>
                  <a:srgbClr val="00B050"/>
                </a:solidFill>
              </a:rPr>
              <a:t> the skill. </a:t>
            </a:r>
          </a:p>
          <a:p>
            <a:endParaRPr lang="en-GB" sz="2800" b="1" dirty="0"/>
          </a:p>
          <a:p>
            <a:r>
              <a:rPr lang="en-GB" sz="2800" b="1" dirty="0" smtClean="0">
                <a:solidFill>
                  <a:schemeClr val="accent6">
                    <a:lumMod val="75000"/>
                  </a:schemeClr>
                </a:solidFill>
              </a:rPr>
              <a:t>The orange slides  </a:t>
            </a:r>
            <a:r>
              <a:rPr lang="en-GB" sz="2800" b="1" u="sng" dirty="0" smtClean="0">
                <a:solidFill>
                  <a:schemeClr val="accent6">
                    <a:lumMod val="75000"/>
                  </a:schemeClr>
                </a:solidFill>
              </a:rPr>
              <a:t>APPLY</a:t>
            </a:r>
            <a:r>
              <a:rPr lang="en-GB" sz="2800" b="1" dirty="0" smtClean="0">
                <a:solidFill>
                  <a:schemeClr val="accent6">
                    <a:lumMod val="75000"/>
                  </a:schemeClr>
                </a:solidFill>
              </a:rPr>
              <a:t> the skill with guided examples.</a:t>
            </a:r>
          </a:p>
          <a:p>
            <a:endParaRPr lang="en-GB" sz="2800" b="1" dirty="0">
              <a:solidFill>
                <a:srgbClr val="FF33CC"/>
              </a:solidFill>
            </a:endParaRPr>
          </a:p>
          <a:p>
            <a:r>
              <a:rPr lang="en-GB" sz="2800" b="1" dirty="0" smtClean="0">
                <a:solidFill>
                  <a:srgbClr val="FF33CC"/>
                </a:solidFill>
              </a:rPr>
              <a:t>The pink slides </a:t>
            </a:r>
            <a:r>
              <a:rPr lang="en-GB" sz="2800" b="1" u="sng" dirty="0" smtClean="0">
                <a:solidFill>
                  <a:srgbClr val="FF33CC"/>
                </a:solidFill>
              </a:rPr>
              <a:t>PRACTICE</a:t>
            </a:r>
            <a:r>
              <a:rPr lang="en-GB" sz="2800" b="1" dirty="0" smtClean="0">
                <a:solidFill>
                  <a:srgbClr val="FF33CC"/>
                </a:solidFill>
              </a:rPr>
              <a:t> the skill through questions and </a:t>
            </a:r>
          </a:p>
          <a:p>
            <a:r>
              <a:rPr lang="en-GB" sz="2800" b="1" dirty="0" smtClean="0">
                <a:solidFill>
                  <a:srgbClr val="FF33CC"/>
                </a:solidFill>
              </a:rPr>
              <a:t>answers. </a:t>
            </a:r>
          </a:p>
          <a:p>
            <a:endParaRPr lang="en-GB" sz="2800" b="1" dirty="0"/>
          </a:p>
          <a:p>
            <a:r>
              <a:rPr lang="en-GB" sz="2800" b="1" dirty="0" smtClean="0">
                <a:solidFill>
                  <a:schemeClr val="accent5">
                    <a:lumMod val="75000"/>
                  </a:schemeClr>
                </a:solidFill>
              </a:rPr>
              <a:t>The blue slides </a:t>
            </a:r>
            <a:r>
              <a:rPr lang="en-GB" sz="2800" b="1" u="sng" dirty="0" smtClean="0">
                <a:solidFill>
                  <a:schemeClr val="accent5">
                    <a:lumMod val="75000"/>
                  </a:schemeClr>
                </a:solidFill>
              </a:rPr>
              <a:t>EVAULATE </a:t>
            </a:r>
            <a:r>
              <a:rPr lang="en-GB" sz="2800" b="1" dirty="0" smtClean="0">
                <a:solidFill>
                  <a:schemeClr val="accent5">
                    <a:lumMod val="75000"/>
                  </a:schemeClr>
                </a:solidFill>
              </a:rPr>
              <a:t>the learning through a recap to </a:t>
            </a:r>
          </a:p>
          <a:p>
            <a:r>
              <a:rPr lang="en-GB" sz="2800" b="1" dirty="0" smtClean="0">
                <a:solidFill>
                  <a:schemeClr val="accent5">
                    <a:lumMod val="75000"/>
                  </a:schemeClr>
                </a:solidFill>
              </a:rPr>
              <a:t>allow for assessment.</a:t>
            </a:r>
            <a:endParaRPr lang="en-GB" b="1" dirty="0">
              <a:solidFill>
                <a:schemeClr val="accent5">
                  <a:lumMod val="75000"/>
                </a:schemeClr>
              </a:solidFill>
            </a:endParaRPr>
          </a:p>
          <a:p>
            <a:endParaRPr lang="en-GB" dirty="0"/>
          </a:p>
        </p:txBody>
      </p:sp>
    </p:spTree>
    <p:extLst>
      <p:ext uri="{BB962C8B-B14F-4D97-AF65-F5344CB8AC3E}">
        <p14:creationId xmlns:p14="http://schemas.microsoft.com/office/powerpoint/2010/main" val="3132847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340768"/>
            <a:ext cx="7772400" cy="1470025"/>
          </a:xfrm>
        </p:spPr>
        <p:txBody>
          <a:bodyPr>
            <a:normAutofit fontScale="90000"/>
          </a:bodyPr>
          <a:lstStyle/>
          <a:p>
            <a:r>
              <a:rPr lang="en-GB" b="1" dirty="0" smtClean="0">
                <a:latin typeface="Comic Sans MS" panose="030F0702030302020204" pitchFamily="66" charset="0"/>
              </a:rPr>
              <a:t>Today we are learning to:</a:t>
            </a:r>
            <a:br>
              <a:rPr lang="en-GB" b="1" dirty="0" smtClean="0">
                <a:latin typeface="Comic Sans MS" panose="030F0702030302020204" pitchFamily="66" charset="0"/>
              </a:rPr>
            </a:br>
            <a:r>
              <a:rPr lang="en-GB" b="1" dirty="0" smtClean="0">
                <a:latin typeface="Comic Sans MS" panose="030F0702030302020204" pitchFamily="66" charset="0"/>
              </a:rPr>
              <a:t> </a:t>
            </a:r>
            <a:br>
              <a:rPr lang="en-GB" b="1" dirty="0" smtClean="0">
                <a:latin typeface="Comic Sans MS" panose="030F0702030302020204" pitchFamily="66" charset="0"/>
              </a:rPr>
            </a:br>
            <a:r>
              <a:rPr lang="en-GB" b="1" dirty="0" smtClean="0">
                <a:latin typeface="Comic Sans MS" panose="030F0702030302020204" pitchFamily="66" charset="0"/>
              </a:rPr>
              <a:t>Add two fractions together with the same denominator.</a:t>
            </a:r>
            <a:endParaRPr lang="en-GB" b="1" dirty="0">
              <a:latin typeface="Comic Sans MS" panose="030F0702030302020204" pitchFamily="66"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4562" y="3717032"/>
            <a:ext cx="17430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667517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23527" y="1844824"/>
            <a:ext cx="2500965" cy="4093428"/>
          </a:xfrm>
          <a:prstGeom prst="rect">
            <a:avLst/>
          </a:prstGeom>
          <a:noFill/>
        </p:spPr>
        <p:txBody>
          <a:bodyPr wrap="square" rtlCol="0">
            <a:spAutoFit/>
          </a:bodyPr>
          <a:lstStyle/>
          <a:p>
            <a:endParaRPr lang="en-GB" sz="2000" b="1" dirty="0" smtClean="0">
              <a:solidFill>
                <a:srgbClr val="FF0000"/>
              </a:solidFill>
              <a:latin typeface="Comic Sans MS" panose="030F0702030302020204" pitchFamily="66" charset="0"/>
            </a:endParaRPr>
          </a:p>
          <a:p>
            <a:endParaRPr lang="en-GB" sz="2000" b="1" dirty="0">
              <a:solidFill>
                <a:srgbClr val="FF0000"/>
              </a:solidFill>
              <a:latin typeface="Comic Sans MS" panose="030F0702030302020204" pitchFamily="66" charset="0"/>
            </a:endParaRPr>
          </a:p>
          <a:p>
            <a:r>
              <a:rPr lang="en-GB" sz="2000" b="1" dirty="0" smtClean="0">
                <a:solidFill>
                  <a:srgbClr val="FF0000"/>
                </a:solidFill>
                <a:latin typeface="Comic Sans MS" panose="030F0702030302020204" pitchFamily="66" charset="0"/>
              </a:rPr>
              <a:t>If you have a </a:t>
            </a:r>
          </a:p>
          <a:p>
            <a:r>
              <a:rPr lang="en-GB" sz="2000" b="1" dirty="0" smtClean="0">
                <a:solidFill>
                  <a:srgbClr val="FF0000"/>
                </a:solidFill>
                <a:latin typeface="Comic Sans MS" panose="030F0702030302020204" pitchFamily="66" charset="0"/>
              </a:rPr>
              <a:t>slice of a </a:t>
            </a:r>
          </a:p>
          <a:p>
            <a:r>
              <a:rPr lang="en-GB" sz="2000" b="1" dirty="0" smtClean="0">
                <a:solidFill>
                  <a:srgbClr val="FF0000"/>
                </a:solidFill>
                <a:latin typeface="Comic Sans MS" panose="030F0702030302020204" pitchFamily="66" charset="0"/>
              </a:rPr>
              <a:t>cake, you have</a:t>
            </a:r>
          </a:p>
          <a:p>
            <a:r>
              <a:rPr lang="en-GB" sz="2000" b="1" dirty="0" smtClean="0">
                <a:solidFill>
                  <a:srgbClr val="FF0000"/>
                </a:solidFill>
                <a:latin typeface="Comic Sans MS" panose="030F0702030302020204" pitchFamily="66" charset="0"/>
              </a:rPr>
              <a:t>eaten part of it.</a:t>
            </a:r>
          </a:p>
          <a:p>
            <a:endParaRPr lang="en-GB" sz="2000" b="1" dirty="0" smtClean="0">
              <a:solidFill>
                <a:srgbClr val="FF0000"/>
              </a:solidFill>
              <a:latin typeface="Comic Sans MS" panose="030F0702030302020204" pitchFamily="66" charset="0"/>
            </a:endParaRPr>
          </a:p>
          <a:p>
            <a:endParaRPr lang="en-GB" sz="2000" b="1" dirty="0">
              <a:solidFill>
                <a:srgbClr val="FF0000"/>
              </a:solidFill>
              <a:latin typeface="Comic Sans MS" panose="030F0702030302020204" pitchFamily="66" charset="0"/>
            </a:endParaRPr>
          </a:p>
          <a:p>
            <a:r>
              <a:rPr lang="en-GB" sz="2000" b="1" dirty="0" smtClean="0">
                <a:solidFill>
                  <a:srgbClr val="7030A0"/>
                </a:solidFill>
                <a:latin typeface="Comic Sans MS" panose="030F0702030302020204" pitchFamily="66" charset="0"/>
              </a:rPr>
              <a:t>You have eaten a </a:t>
            </a:r>
          </a:p>
          <a:p>
            <a:r>
              <a:rPr lang="en-GB" sz="2000" b="1" dirty="0" smtClean="0">
                <a:solidFill>
                  <a:srgbClr val="7030A0"/>
                </a:solidFill>
                <a:latin typeface="Comic Sans MS" panose="030F0702030302020204" pitchFamily="66" charset="0"/>
              </a:rPr>
              <a:t>fraction of the </a:t>
            </a:r>
          </a:p>
          <a:p>
            <a:r>
              <a:rPr lang="en-GB" sz="2000" b="1" dirty="0" smtClean="0">
                <a:solidFill>
                  <a:srgbClr val="7030A0"/>
                </a:solidFill>
                <a:latin typeface="Comic Sans MS" panose="030F0702030302020204" pitchFamily="66" charset="0"/>
              </a:rPr>
              <a:t>cake. There is still some cake left!</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0302" y="1340768"/>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34798" y="141318"/>
            <a:ext cx="9144000" cy="954107"/>
          </a:xfrm>
          <a:prstGeom prst="rect">
            <a:avLst/>
          </a:prstGeom>
        </p:spPr>
        <p:txBody>
          <a:bodyPr wrap="square">
            <a:spAutoFit/>
          </a:bodyPr>
          <a:lstStyle/>
          <a:p>
            <a:r>
              <a:rPr lang="en-GB" sz="2800" b="1" u="sng" dirty="0" smtClean="0">
                <a:latin typeface="Comic Sans MS" panose="030F0702030302020204" pitchFamily="66" charset="0"/>
              </a:rPr>
              <a:t>TEACH: A fraction is part of a whole amount of something. </a:t>
            </a:r>
          </a:p>
        </p:txBody>
      </p:sp>
      <p:cxnSp>
        <p:nvCxnSpPr>
          <p:cNvPr id="11" name="Straight Arrow Connector 10"/>
          <p:cNvCxnSpPr/>
          <p:nvPr/>
        </p:nvCxnSpPr>
        <p:spPr>
          <a:xfrm flipV="1">
            <a:off x="2555776" y="2556346"/>
            <a:ext cx="1440160" cy="512614"/>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713" y="4150909"/>
            <a:ext cx="2281714" cy="17873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4" name="Straight Arrow Connector 13"/>
          <p:cNvCxnSpPr/>
          <p:nvPr/>
        </p:nvCxnSpPr>
        <p:spPr>
          <a:xfrm>
            <a:off x="2699792" y="5044580"/>
            <a:ext cx="1151921" cy="18462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60487" y="5287548"/>
            <a:ext cx="1301408" cy="13014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loud Callout 14"/>
          <p:cNvSpPr/>
          <p:nvPr/>
        </p:nvSpPr>
        <p:spPr>
          <a:xfrm>
            <a:off x="6300192" y="2276872"/>
            <a:ext cx="2520280" cy="2016224"/>
          </a:xfrm>
          <a:prstGeom prst="cloudCallout">
            <a:avLst>
              <a:gd name="adj1" fmla="val 31626"/>
              <a:gd name="adj2" fmla="val 93765"/>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latin typeface="Comic Sans MS" panose="030F0702030302020204" pitchFamily="66" charset="0"/>
              </a:rPr>
              <a:t>I only ate a fraction of the cake. I left some for my family.</a:t>
            </a:r>
            <a:endParaRPr lang="en-GB" sz="1600" dirty="0">
              <a:solidFill>
                <a:schemeClr val="tx1"/>
              </a:solidFill>
              <a:latin typeface="Comic Sans MS" panose="030F0702030302020204" pitchFamily="66" charset="0"/>
            </a:endParaRPr>
          </a:p>
        </p:txBody>
      </p:sp>
    </p:spTree>
    <p:extLst>
      <p:ext uri="{BB962C8B-B14F-4D97-AF65-F5344CB8AC3E}">
        <p14:creationId xmlns:p14="http://schemas.microsoft.com/office/powerpoint/2010/main" val="24425658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011" y="4648200"/>
            <a:ext cx="206692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1038931" y="908720"/>
            <a:ext cx="1728192" cy="2646878"/>
          </a:xfrm>
          <a:prstGeom prst="rect">
            <a:avLst/>
          </a:prstGeom>
          <a:noFill/>
        </p:spPr>
        <p:txBody>
          <a:bodyPr wrap="square" rtlCol="0">
            <a:spAutoFit/>
          </a:bodyPr>
          <a:lstStyle/>
          <a:p>
            <a:r>
              <a:rPr lang="en-GB" sz="16600" dirty="0" smtClean="0">
                <a:solidFill>
                  <a:srgbClr val="00B050"/>
                </a:solidFill>
                <a:latin typeface="Comic Sans MS" panose="030F0702030302020204" pitchFamily="66" charset="0"/>
              </a:rPr>
              <a:t>1</a:t>
            </a:r>
            <a:endParaRPr lang="en-GB" sz="16600" dirty="0">
              <a:solidFill>
                <a:srgbClr val="00B050"/>
              </a:solidFill>
              <a:latin typeface="Comic Sans MS" panose="030F0702030302020204" pitchFamily="66" charset="0"/>
            </a:endParaRPr>
          </a:p>
        </p:txBody>
      </p:sp>
      <p:cxnSp>
        <p:nvCxnSpPr>
          <p:cNvPr id="4" name="Straight Connector 3"/>
          <p:cNvCxnSpPr/>
          <p:nvPr/>
        </p:nvCxnSpPr>
        <p:spPr>
          <a:xfrm flipH="1" flipV="1">
            <a:off x="827584" y="3166396"/>
            <a:ext cx="1800200" cy="33221"/>
          </a:xfrm>
          <a:prstGeom prst="line">
            <a:avLst/>
          </a:prstGeom>
          <a:ln w="76200"/>
        </p:spPr>
        <p:style>
          <a:lnRef idx="3">
            <a:schemeClr val="dk1"/>
          </a:lnRef>
          <a:fillRef idx="0">
            <a:schemeClr val="dk1"/>
          </a:fillRef>
          <a:effectRef idx="2">
            <a:schemeClr val="dk1"/>
          </a:effectRef>
          <a:fontRef idx="minor">
            <a:schemeClr val="tx1"/>
          </a:fontRef>
        </p:style>
      </p:cxnSp>
      <p:sp>
        <p:nvSpPr>
          <p:cNvPr id="13" name="TextBox 12"/>
          <p:cNvSpPr txBox="1"/>
          <p:nvPr/>
        </p:nvSpPr>
        <p:spPr>
          <a:xfrm>
            <a:off x="938919" y="2933175"/>
            <a:ext cx="1692944" cy="2646878"/>
          </a:xfrm>
          <a:prstGeom prst="rect">
            <a:avLst/>
          </a:prstGeom>
          <a:noFill/>
        </p:spPr>
        <p:txBody>
          <a:bodyPr wrap="square" rtlCol="0">
            <a:spAutoFit/>
          </a:bodyPr>
          <a:lstStyle/>
          <a:p>
            <a:r>
              <a:rPr lang="en-GB" sz="16600" dirty="0">
                <a:solidFill>
                  <a:srgbClr val="FF0000"/>
                </a:solidFill>
                <a:latin typeface="Comic Sans MS" panose="030F0702030302020204" pitchFamily="66" charset="0"/>
              </a:rPr>
              <a:t>4</a:t>
            </a:r>
          </a:p>
        </p:txBody>
      </p:sp>
      <p:sp>
        <p:nvSpPr>
          <p:cNvPr id="16" name="Rectangle 15"/>
          <p:cNvSpPr/>
          <p:nvPr/>
        </p:nvSpPr>
        <p:spPr>
          <a:xfrm>
            <a:off x="147238" y="116632"/>
            <a:ext cx="9144000" cy="523220"/>
          </a:xfrm>
          <a:prstGeom prst="rect">
            <a:avLst/>
          </a:prstGeom>
        </p:spPr>
        <p:txBody>
          <a:bodyPr wrap="square">
            <a:spAutoFit/>
          </a:bodyPr>
          <a:lstStyle/>
          <a:p>
            <a:r>
              <a:rPr lang="en-GB" sz="2800" b="1" u="sng" dirty="0" smtClean="0">
                <a:latin typeface="Comic Sans MS" panose="030F0702030302020204" pitchFamily="66" charset="0"/>
              </a:rPr>
              <a:t>TEACH: What does a fraction tell us?</a:t>
            </a:r>
          </a:p>
        </p:txBody>
      </p:sp>
      <p:sp>
        <p:nvSpPr>
          <p:cNvPr id="9" name="TextBox 8"/>
          <p:cNvSpPr txBox="1"/>
          <p:nvPr/>
        </p:nvSpPr>
        <p:spPr>
          <a:xfrm>
            <a:off x="4283968" y="764704"/>
            <a:ext cx="4804520" cy="2123658"/>
          </a:xfrm>
          <a:prstGeom prst="rect">
            <a:avLst/>
          </a:prstGeom>
          <a:noFill/>
        </p:spPr>
        <p:txBody>
          <a:bodyPr wrap="none" rtlCol="0">
            <a:spAutoFit/>
          </a:bodyPr>
          <a:lstStyle/>
          <a:p>
            <a:r>
              <a:rPr lang="en-GB" b="1" dirty="0" smtClean="0">
                <a:latin typeface="Comic Sans MS" panose="030F0702030302020204" pitchFamily="66" charset="0"/>
              </a:rPr>
              <a:t>The top part of the fraction is called </a:t>
            </a:r>
          </a:p>
          <a:p>
            <a:r>
              <a:rPr lang="en-GB" b="1" dirty="0" smtClean="0">
                <a:latin typeface="Comic Sans MS" panose="030F0702030302020204" pitchFamily="66" charset="0"/>
              </a:rPr>
              <a:t>the</a:t>
            </a:r>
            <a:r>
              <a:rPr lang="en-GB" b="1" dirty="0" smtClean="0">
                <a:solidFill>
                  <a:srgbClr val="00B050"/>
                </a:solidFill>
                <a:latin typeface="Comic Sans MS" panose="030F0702030302020204" pitchFamily="66" charset="0"/>
              </a:rPr>
              <a:t> </a:t>
            </a:r>
            <a:r>
              <a:rPr lang="en-GB" sz="2400" b="1" u="sng" dirty="0" smtClean="0">
                <a:solidFill>
                  <a:srgbClr val="00B050"/>
                </a:solidFill>
                <a:latin typeface="Comic Sans MS" panose="030F0702030302020204" pitchFamily="66" charset="0"/>
              </a:rPr>
              <a:t>numerator</a:t>
            </a:r>
            <a:r>
              <a:rPr lang="en-GB" b="1" dirty="0" smtClean="0">
                <a:latin typeface="Comic Sans MS" panose="030F0702030302020204" pitchFamily="66" charset="0"/>
              </a:rPr>
              <a:t>. It tells you how much</a:t>
            </a:r>
          </a:p>
          <a:p>
            <a:r>
              <a:rPr lang="en-GB" b="1" dirty="0" smtClean="0">
                <a:latin typeface="Comic Sans MS" panose="030F0702030302020204" pitchFamily="66" charset="0"/>
              </a:rPr>
              <a:t>of the fraction you are allowed. </a:t>
            </a:r>
          </a:p>
          <a:p>
            <a:endParaRPr lang="en-GB" dirty="0" smtClean="0">
              <a:latin typeface="Comic Sans MS" panose="030F0702030302020204" pitchFamily="66" charset="0"/>
            </a:endParaRPr>
          </a:p>
          <a:p>
            <a:r>
              <a:rPr lang="en-GB" i="1" dirty="0" smtClean="0">
                <a:latin typeface="Comic Sans MS" panose="030F0702030302020204" pitchFamily="66" charset="0"/>
              </a:rPr>
              <a:t>E.g. You might be allowed ¼ of the bar </a:t>
            </a:r>
          </a:p>
          <a:p>
            <a:r>
              <a:rPr lang="en-GB" i="1" dirty="0" smtClean="0">
                <a:latin typeface="Comic Sans MS" panose="030F0702030302020204" pitchFamily="66" charset="0"/>
              </a:rPr>
              <a:t>of chocolate but your friend might be </a:t>
            </a:r>
          </a:p>
          <a:p>
            <a:r>
              <a:rPr lang="en-GB" i="1" dirty="0" smtClean="0">
                <a:latin typeface="Comic Sans MS" panose="030F0702030302020204" pitchFamily="66" charset="0"/>
              </a:rPr>
              <a:t>allowed ¾ of the bar of chocolate. </a:t>
            </a:r>
            <a:endParaRPr lang="en-GB" i="1" dirty="0">
              <a:latin typeface="Comic Sans MS" panose="030F0702030302020204" pitchFamily="66" charset="0"/>
            </a:endParaRPr>
          </a:p>
        </p:txBody>
      </p:sp>
      <p:cxnSp>
        <p:nvCxnSpPr>
          <p:cNvPr id="12" name="Straight Arrow Connector 11"/>
          <p:cNvCxnSpPr/>
          <p:nvPr/>
        </p:nvCxnSpPr>
        <p:spPr>
          <a:xfrm flipV="1">
            <a:off x="2083047" y="1826533"/>
            <a:ext cx="1984897" cy="72966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4067944" y="4149080"/>
            <a:ext cx="5192447" cy="2123658"/>
          </a:xfrm>
          <a:prstGeom prst="rect">
            <a:avLst/>
          </a:prstGeom>
          <a:noFill/>
        </p:spPr>
        <p:txBody>
          <a:bodyPr wrap="none" rtlCol="0">
            <a:spAutoFit/>
          </a:bodyPr>
          <a:lstStyle/>
          <a:p>
            <a:r>
              <a:rPr lang="en-GB" b="1" dirty="0" smtClean="0">
                <a:latin typeface="Comic Sans MS" panose="030F0702030302020204" pitchFamily="66" charset="0"/>
              </a:rPr>
              <a:t>The botto</a:t>
            </a:r>
            <a:r>
              <a:rPr lang="en-GB" b="1" dirty="0">
                <a:latin typeface="Comic Sans MS" panose="030F0702030302020204" pitchFamily="66" charset="0"/>
              </a:rPr>
              <a:t>m</a:t>
            </a:r>
            <a:r>
              <a:rPr lang="en-GB" b="1" dirty="0" smtClean="0">
                <a:latin typeface="Comic Sans MS" panose="030F0702030302020204" pitchFamily="66" charset="0"/>
              </a:rPr>
              <a:t> part of the fraction is called </a:t>
            </a:r>
          </a:p>
          <a:p>
            <a:r>
              <a:rPr lang="en-GB" b="1" dirty="0" smtClean="0">
                <a:latin typeface="Comic Sans MS" panose="030F0702030302020204" pitchFamily="66" charset="0"/>
              </a:rPr>
              <a:t>the</a:t>
            </a:r>
            <a:r>
              <a:rPr lang="en-GB" b="1" dirty="0" smtClean="0">
                <a:solidFill>
                  <a:srgbClr val="00B050"/>
                </a:solidFill>
                <a:latin typeface="Comic Sans MS" panose="030F0702030302020204" pitchFamily="66" charset="0"/>
              </a:rPr>
              <a:t> </a:t>
            </a:r>
            <a:r>
              <a:rPr lang="en-GB" sz="2400" b="1" u="sng" dirty="0" smtClean="0">
                <a:solidFill>
                  <a:srgbClr val="FF0000"/>
                </a:solidFill>
                <a:latin typeface="Comic Sans MS" panose="030F0702030302020204" pitchFamily="66" charset="0"/>
              </a:rPr>
              <a:t>denominator</a:t>
            </a:r>
            <a:r>
              <a:rPr lang="en-GB" b="1" dirty="0" smtClean="0">
                <a:latin typeface="Comic Sans MS" panose="030F0702030302020204" pitchFamily="66" charset="0"/>
              </a:rPr>
              <a:t>. It tells you how many </a:t>
            </a:r>
          </a:p>
          <a:p>
            <a:r>
              <a:rPr lang="en-GB" b="1" dirty="0" smtClean="0">
                <a:latin typeface="Comic Sans MS" panose="030F0702030302020204" pitchFamily="66" charset="0"/>
              </a:rPr>
              <a:t>parts there are in the fraction. </a:t>
            </a:r>
          </a:p>
          <a:p>
            <a:endParaRPr lang="en-GB" dirty="0" smtClean="0">
              <a:latin typeface="Comic Sans MS" panose="030F0702030302020204" pitchFamily="66" charset="0"/>
            </a:endParaRPr>
          </a:p>
          <a:p>
            <a:r>
              <a:rPr lang="en-GB" i="1" dirty="0" smtClean="0">
                <a:latin typeface="Comic Sans MS" panose="030F0702030302020204" pitchFamily="66" charset="0"/>
              </a:rPr>
              <a:t>E.g. This chocolate bar is split into four equal</a:t>
            </a:r>
          </a:p>
          <a:p>
            <a:r>
              <a:rPr lang="en-GB" i="1" dirty="0" smtClean="0">
                <a:latin typeface="Comic Sans MS" panose="030F0702030302020204" pitchFamily="66" charset="0"/>
              </a:rPr>
              <a:t>pieces. BUT it could have been split into ten </a:t>
            </a:r>
          </a:p>
          <a:p>
            <a:r>
              <a:rPr lang="en-GB" i="1" dirty="0" smtClean="0">
                <a:latin typeface="Comic Sans MS" panose="030F0702030302020204" pitchFamily="66" charset="0"/>
              </a:rPr>
              <a:t>equal pieces. </a:t>
            </a:r>
            <a:endParaRPr lang="en-GB" i="1" dirty="0">
              <a:latin typeface="Comic Sans MS" panose="030F0702030302020204" pitchFamily="66" charset="0"/>
            </a:endParaRPr>
          </a:p>
        </p:txBody>
      </p:sp>
      <p:cxnSp>
        <p:nvCxnSpPr>
          <p:cNvPr id="21" name="Straight Arrow Connector 20"/>
          <p:cNvCxnSpPr/>
          <p:nvPr/>
        </p:nvCxnSpPr>
        <p:spPr>
          <a:xfrm>
            <a:off x="2267744" y="3878323"/>
            <a:ext cx="1728192" cy="120686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8" name="AutoShape 4" descr="Chocolate Bar Four Pieces Vector Stock Vector - Illustration of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9489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55575" y="7937"/>
            <a:ext cx="9144000" cy="523220"/>
          </a:xfrm>
          <a:prstGeom prst="rect">
            <a:avLst/>
          </a:prstGeom>
        </p:spPr>
        <p:txBody>
          <a:bodyPr wrap="square">
            <a:spAutoFit/>
          </a:bodyPr>
          <a:lstStyle/>
          <a:p>
            <a:r>
              <a:rPr lang="en-GB" sz="2800" b="1" u="sng" dirty="0" smtClean="0">
                <a:latin typeface="Comic Sans MS" panose="030F0702030302020204" pitchFamily="66" charset="0"/>
              </a:rPr>
              <a:t>TEACH: How to add two fractions.</a:t>
            </a:r>
          </a:p>
        </p:txBody>
      </p:sp>
      <p:sp>
        <p:nvSpPr>
          <p:cNvPr id="28" name="AutoShape 4" descr="Chocolate Bar Four Pieces Vector Stock Vector - Illustration of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p:nvSpPr>
        <p:spPr>
          <a:xfrm>
            <a:off x="2948303" y="2590764"/>
            <a:ext cx="700833" cy="1107996"/>
          </a:xfrm>
          <a:prstGeom prst="rect">
            <a:avLst/>
          </a:prstGeom>
          <a:noFill/>
        </p:spPr>
        <p:txBody>
          <a:bodyPr wrap="none" rtlCol="0">
            <a:spAutoFit/>
          </a:bodyPr>
          <a:lstStyle/>
          <a:p>
            <a:r>
              <a:rPr lang="en-GB" sz="6600" b="1" dirty="0" smtClean="0">
                <a:solidFill>
                  <a:srgbClr val="FF33CC"/>
                </a:solidFill>
                <a:latin typeface="Comic Sans MS" panose="030F0702030302020204" pitchFamily="66" charset="0"/>
              </a:rPr>
              <a:t>3</a:t>
            </a:r>
            <a:endParaRPr lang="en-GB" sz="6600" b="1" dirty="0">
              <a:solidFill>
                <a:srgbClr val="FF33CC"/>
              </a:solidFill>
              <a:latin typeface="Comic Sans MS" panose="030F0702030302020204" pitchFamily="66" charset="0"/>
            </a:endParaRPr>
          </a:p>
        </p:txBody>
      </p:sp>
      <p:sp>
        <p:nvSpPr>
          <p:cNvPr id="5" name="TextBox 4"/>
          <p:cNvSpPr txBox="1"/>
          <p:nvPr/>
        </p:nvSpPr>
        <p:spPr>
          <a:xfrm>
            <a:off x="2915635" y="3617290"/>
            <a:ext cx="963841" cy="1107996"/>
          </a:xfrm>
          <a:prstGeom prst="rect">
            <a:avLst/>
          </a:prstGeom>
          <a:noFill/>
        </p:spPr>
        <p:txBody>
          <a:bodyPr wrap="square" rtlCol="0">
            <a:spAutoFit/>
          </a:bodyPr>
          <a:lstStyle/>
          <a:p>
            <a:r>
              <a:rPr lang="en-GB" sz="6600" b="1" dirty="0">
                <a:solidFill>
                  <a:srgbClr val="FF0000"/>
                </a:solidFill>
                <a:latin typeface="Comic Sans MS" panose="030F0702030302020204" pitchFamily="66" charset="0"/>
              </a:rPr>
              <a:t>5</a:t>
            </a:r>
          </a:p>
        </p:txBody>
      </p:sp>
      <p:cxnSp>
        <p:nvCxnSpPr>
          <p:cNvPr id="6" name="Straight Connector 5"/>
          <p:cNvCxnSpPr/>
          <p:nvPr/>
        </p:nvCxnSpPr>
        <p:spPr>
          <a:xfrm flipH="1">
            <a:off x="2819484" y="3643494"/>
            <a:ext cx="882676" cy="0"/>
          </a:xfrm>
          <a:prstGeom prst="line">
            <a:avLst/>
          </a:prstGeom>
          <a:ln w="76200"/>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3879476" y="2905988"/>
            <a:ext cx="720080" cy="1446550"/>
          </a:xfrm>
          <a:prstGeom prst="rect">
            <a:avLst/>
          </a:prstGeom>
          <a:noFill/>
        </p:spPr>
        <p:txBody>
          <a:bodyPr wrap="square" rtlCol="0">
            <a:spAutoFit/>
          </a:bodyPr>
          <a:lstStyle/>
          <a:p>
            <a:r>
              <a:rPr lang="en-GB" sz="8800" dirty="0" smtClean="0">
                <a:latin typeface="Comic Sans MS" panose="030F0702030302020204" pitchFamily="66" charset="0"/>
              </a:rPr>
              <a:t>+</a:t>
            </a:r>
            <a:endParaRPr lang="en-GB" sz="8800" dirty="0">
              <a:latin typeface="Comic Sans MS" panose="030F0702030302020204" pitchFamily="66" charset="0"/>
            </a:endParaRPr>
          </a:p>
        </p:txBody>
      </p:sp>
      <p:sp>
        <p:nvSpPr>
          <p:cNvPr id="11" name="TextBox 10"/>
          <p:cNvSpPr txBox="1"/>
          <p:nvPr/>
        </p:nvSpPr>
        <p:spPr>
          <a:xfrm>
            <a:off x="4782947" y="2551563"/>
            <a:ext cx="700833" cy="1107996"/>
          </a:xfrm>
          <a:prstGeom prst="rect">
            <a:avLst/>
          </a:prstGeom>
          <a:noFill/>
        </p:spPr>
        <p:txBody>
          <a:bodyPr wrap="none" rtlCol="0">
            <a:spAutoFit/>
          </a:bodyPr>
          <a:lstStyle/>
          <a:p>
            <a:r>
              <a:rPr lang="en-GB" sz="6600" b="1" dirty="0">
                <a:solidFill>
                  <a:srgbClr val="FF33CC"/>
                </a:solidFill>
                <a:latin typeface="Comic Sans MS" panose="030F0702030302020204" pitchFamily="66" charset="0"/>
              </a:rPr>
              <a:t>1</a:t>
            </a:r>
          </a:p>
        </p:txBody>
      </p:sp>
      <p:sp>
        <p:nvSpPr>
          <p:cNvPr id="12" name="TextBox 11"/>
          <p:cNvSpPr txBox="1"/>
          <p:nvPr/>
        </p:nvSpPr>
        <p:spPr>
          <a:xfrm>
            <a:off x="4768274" y="3588727"/>
            <a:ext cx="963841" cy="1107996"/>
          </a:xfrm>
          <a:prstGeom prst="rect">
            <a:avLst/>
          </a:prstGeom>
          <a:noFill/>
        </p:spPr>
        <p:txBody>
          <a:bodyPr wrap="square" rtlCol="0">
            <a:spAutoFit/>
          </a:bodyPr>
          <a:lstStyle/>
          <a:p>
            <a:r>
              <a:rPr lang="en-GB" sz="6600" b="1" dirty="0">
                <a:solidFill>
                  <a:srgbClr val="FF0000"/>
                </a:solidFill>
                <a:latin typeface="Comic Sans MS" panose="030F0702030302020204" pitchFamily="66" charset="0"/>
              </a:rPr>
              <a:t>5</a:t>
            </a:r>
          </a:p>
        </p:txBody>
      </p:sp>
      <p:cxnSp>
        <p:nvCxnSpPr>
          <p:cNvPr id="13" name="Straight Connector 12"/>
          <p:cNvCxnSpPr/>
          <p:nvPr/>
        </p:nvCxnSpPr>
        <p:spPr>
          <a:xfrm flipH="1">
            <a:off x="4761994" y="3610772"/>
            <a:ext cx="779725" cy="8690"/>
          </a:xfrm>
          <a:prstGeom prst="line">
            <a:avLst/>
          </a:prstGeom>
          <a:ln w="76200"/>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682974" y="2896187"/>
            <a:ext cx="720080" cy="1446550"/>
          </a:xfrm>
          <a:prstGeom prst="rect">
            <a:avLst/>
          </a:prstGeom>
          <a:noFill/>
        </p:spPr>
        <p:txBody>
          <a:bodyPr wrap="square" rtlCol="0">
            <a:spAutoFit/>
          </a:bodyPr>
          <a:lstStyle/>
          <a:p>
            <a:r>
              <a:rPr lang="en-GB" sz="8800" dirty="0">
                <a:latin typeface="Comic Sans MS" panose="030F0702030302020204" pitchFamily="66" charset="0"/>
              </a:rPr>
              <a:t>=</a:t>
            </a:r>
          </a:p>
        </p:txBody>
      </p:sp>
      <p:sp>
        <p:nvSpPr>
          <p:cNvPr id="17" name="TextBox 16"/>
          <p:cNvSpPr txBox="1"/>
          <p:nvPr/>
        </p:nvSpPr>
        <p:spPr>
          <a:xfrm>
            <a:off x="6580860" y="2536812"/>
            <a:ext cx="700833" cy="1107996"/>
          </a:xfrm>
          <a:prstGeom prst="rect">
            <a:avLst/>
          </a:prstGeom>
          <a:noFill/>
        </p:spPr>
        <p:txBody>
          <a:bodyPr wrap="none" rtlCol="0">
            <a:spAutoFit/>
          </a:bodyPr>
          <a:lstStyle/>
          <a:p>
            <a:r>
              <a:rPr lang="en-GB" sz="6600" b="1" dirty="0" smtClean="0">
                <a:latin typeface="Comic Sans MS" panose="030F0702030302020204" pitchFamily="66" charset="0"/>
              </a:rPr>
              <a:t>4</a:t>
            </a:r>
            <a:endParaRPr lang="en-GB" sz="6600" b="1" dirty="0">
              <a:latin typeface="Comic Sans MS" panose="030F0702030302020204" pitchFamily="66" charset="0"/>
            </a:endParaRPr>
          </a:p>
        </p:txBody>
      </p:sp>
      <p:sp>
        <p:nvSpPr>
          <p:cNvPr id="18" name="TextBox 17"/>
          <p:cNvSpPr txBox="1"/>
          <p:nvPr/>
        </p:nvSpPr>
        <p:spPr>
          <a:xfrm>
            <a:off x="6603750" y="3550261"/>
            <a:ext cx="963841" cy="1107996"/>
          </a:xfrm>
          <a:prstGeom prst="rect">
            <a:avLst/>
          </a:prstGeom>
          <a:noFill/>
        </p:spPr>
        <p:txBody>
          <a:bodyPr wrap="square" rtlCol="0">
            <a:spAutoFit/>
          </a:bodyPr>
          <a:lstStyle/>
          <a:p>
            <a:r>
              <a:rPr lang="en-GB" sz="6600" b="1" dirty="0">
                <a:solidFill>
                  <a:srgbClr val="990099"/>
                </a:solidFill>
                <a:latin typeface="Comic Sans MS" panose="030F0702030302020204" pitchFamily="66" charset="0"/>
              </a:rPr>
              <a:t>5</a:t>
            </a:r>
          </a:p>
        </p:txBody>
      </p:sp>
      <p:cxnSp>
        <p:nvCxnSpPr>
          <p:cNvPr id="19" name="Straight Connector 18"/>
          <p:cNvCxnSpPr/>
          <p:nvPr/>
        </p:nvCxnSpPr>
        <p:spPr>
          <a:xfrm flipH="1" flipV="1">
            <a:off x="6489157" y="3615118"/>
            <a:ext cx="1004222" cy="4344"/>
          </a:xfrm>
          <a:prstGeom prst="line">
            <a:avLst/>
          </a:prstGeom>
          <a:ln w="76200"/>
        </p:spPr>
        <p:style>
          <a:lnRef idx="3">
            <a:schemeClr val="dk1"/>
          </a:lnRef>
          <a:fillRef idx="0">
            <a:schemeClr val="dk1"/>
          </a:fillRef>
          <a:effectRef idx="2">
            <a:schemeClr val="dk1"/>
          </a:effectRef>
          <a:fontRef idx="minor">
            <a:schemeClr val="tx1"/>
          </a:fontRef>
        </p:style>
      </p:cxnSp>
      <p:sp>
        <p:nvSpPr>
          <p:cNvPr id="9" name="Rectangle 8"/>
          <p:cNvSpPr/>
          <p:nvPr/>
        </p:nvSpPr>
        <p:spPr>
          <a:xfrm>
            <a:off x="2971276" y="4690349"/>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607691" y="4685057"/>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3295623" y="4685057"/>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667691" y="4686870"/>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2364106" y="4686870"/>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5179515" y="4692162"/>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5815930" y="4686870"/>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5503862" y="4686870"/>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875930" y="4688683"/>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p:cNvSpPr/>
          <p:nvPr/>
        </p:nvSpPr>
        <p:spPr>
          <a:xfrm>
            <a:off x="4572345" y="4688683"/>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p:cNvSpPr/>
          <p:nvPr/>
        </p:nvSpPr>
        <p:spPr>
          <a:xfrm>
            <a:off x="7217533" y="4645707"/>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p:cNvSpPr/>
          <p:nvPr/>
        </p:nvSpPr>
        <p:spPr>
          <a:xfrm>
            <a:off x="7853948" y="4640415"/>
            <a:ext cx="303585" cy="2880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7541880" y="4640415"/>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p:cNvSpPr/>
          <p:nvPr/>
        </p:nvSpPr>
        <p:spPr>
          <a:xfrm>
            <a:off x="6913948" y="4642228"/>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6610363" y="4642228"/>
            <a:ext cx="303585" cy="288032"/>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ounded Rectangle 34"/>
          <p:cNvSpPr/>
          <p:nvPr/>
        </p:nvSpPr>
        <p:spPr>
          <a:xfrm>
            <a:off x="146106" y="2852720"/>
            <a:ext cx="2112225" cy="1584176"/>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One </a:t>
            </a:r>
          </a:p>
          <a:p>
            <a:pPr algn="ctr"/>
            <a:endParaRPr lang="en-GB" dirty="0">
              <a:ln>
                <a:solidFill>
                  <a:schemeClr val="tx1"/>
                </a:solidFill>
              </a:ln>
              <a:solidFill>
                <a:schemeClr val="tx1"/>
              </a:solidFill>
            </a:endParaRPr>
          </a:p>
          <a:p>
            <a:pPr algn="ctr"/>
            <a:r>
              <a:rPr lang="en-GB" dirty="0" smtClean="0">
                <a:ln>
                  <a:solidFill>
                    <a:schemeClr val="tx1"/>
                  </a:solidFill>
                </a:ln>
                <a:solidFill>
                  <a:schemeClr val="tx1"/>
                </a:solidFill>
              </a:rPr>
              <a:t>Check the denominators are all the same.  </a:t>
            </a:r>
            <a:endParaRPr lang="en-GB" dirty="0">
              <a:ln>
                <a:solidFill>
                  <a:schemeClr val="tx1"/>
                </a:solidFill>
              </a:ln>
              <a:solidFill>
                <a:schemeClr val="tx1"/>
              </a:solidFill>
            </a:endParaRPr>
          </a:p>
        </p:txBody>
      </p:sp>
      <p:cxnSp>
        <p:nvCxnSpPr>
          <p:cNvPr id="49" name="Elbow Connector 48"/>
          <p:cNvCxnSpPr>
            <a:endCxn id="5" idx="1"/>
          </p:cNvCxnSpPr>
          <p:nvPr/>
        </p:nvCxnSpPr>
        <p:spPr>
          <a:xfrm>
            <a:off x="2364106" y="3698760"/>
            <a:ext cx="551529" cy="472528"/>
          </a:xfrm>
          <a:prstGeom prst="bentConnector3">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51" name="Rounded Rectangle 50"/>
          <p:cNvSpPr/>
          <p:nvPr/>
        </p:nvSpPr>
        <p:spPr>
          <a:xfrm>
            <a:off x="3260822" y="639852"/>
            <a:ext cx="2112225" cy="1896960"/>
          </a:xfrm>
          <a:prstGeom prst="roundRect">
            <a:avLst/>
          </a:prstGeom>
          <a:solidFill>
            <a:schemeClr val="bg1"/>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Two </a:t>
            </a:r>
          </a:p>
          <a:p>
            <a:pPr algn="ctr"/>
            <a:endParaRPr lang="en-GB" dirty="0">
              <a:ln>
                <a:solidFill>
                  <a:schemeClr val="tx1"/>
                </a:solidFill>
              </a:ln>
              <a:solidFill>
                <a:schemeClr val="tx1"/>
              </a:solidFill>
            </a:endParaRPr>
          </a:p>
          <a:p>
            <a:pPr algn="ctr"/>
            <a:r>
              <a:rPr lang="en-GB" dirty="0" smtClean="0">
                <a:ln>
                  <a:solidFill>
                    <a:schemeClr val="tx1"/>
                  </a:solidFill>
                </a:ln>
                <a:solidFill>
                  <a:schemeClr val="tx1"/>
                </a:solidFill>
              </a:rPr>
              <a:t>Add the numerators in all the fractions together.</a:t>
            </a:r>
            <a:endParaRPr lang="en-GB" dirty="0">
              <a:ln>
                <a:solidFill>
                  <a:schemeClr val="tx1"/>
                </a:solidFill>
              </a:ln>
              <a:solidFill>
                <a:schemeClr val="tx1"/>
              </a:solidFill>
            </a:endParaRPr>
          </a:p>
        </p:txBody>
      </p:sp>
      <p:cxnSp>
        <p:nvCxnSpPr>
          <p:cNvPr id="53" name="Elbow Connector 52"/>
          <p:cNvCxnSpPr/>
          <p:nvPr/>
        </p:nvCxnSpPr>
        <p:spPr>
          <a:xfrm rot="16200000" flipH="1">
            <a:off x="4315181" y="2534720"/>
            <a:ext cx="568749" cy="543431"/>
          </a:xfrm>
          <a:prstGeom prst="bentConnector2">
            <a:avLst/>
          </a:prstGeom>
          <a:ln>
            <a:solidFill>
              <a:srgbClr val="FF33CC"/>
            </a:solidFill>
            <a:tailEnd type="arrow"/>
          </a:ln>
        </p:spPr>
        <p:style>
          <a:lnRef idx="3">
            <a:schemeClr val="accent6"/>
          </a:lnRef>
          <a:fillRef idx="0">
            <a:schemeClr val="accent6"/>
          </a:fillRef>
          <a:effectRef idx="2">
            <a:schemeClr val="accent6"/>
          </a:effectRef>
          <a:fontRef idx="minor">
            <a:schemeClr val="tx1"/>
          </a:fontRef>
        </p:style>
      </p:cxnSp>
      <p:cxnSp>
        <p:nvCxnSpPr>
          <p:cNvPr id="55" name="Elbow Connector 54"/>
          <p:cNvCxnSpPr>
            <a:stCxn id="51" idx="2"/>
          </p:cNvCxnSpPr>
          <p:nvPr/>
        </p:nvCxnSpPr>
        <p:spPr>
          <a:xfrm rot="5400000">
            <a:off x="3761209" y="2535086"/>
            <a:ext cx="554000" cy="557452"/>
          </a:xfrm>
          <a:prstGeom prst="bentConnector2">
            <a:avLst/>
          </a:prstGeom>
          <a:ln>
            <a:solidFill>
              <a:srgbClr val="FF33CC"/>
            </a:solidFill>
            <a:tailEnd type="arrow"/>
          </a:ln>
        </p:spPr>
        <p:style>
          <a:lnRef idx="3">
            <a:schemeClr val="accent6"/>
          </a:lnRef>
          <a:fillRef idx="0">
            <a:schemeClr val="accent6"/>
          </a:fillRef>
          <a:effectRef idx="2">
            <a:schemeClr val="accent6"/>
          </a:effectRef>
          <a:fontRef idx="minor">
            <a:schemeClr val="tx1"/>
          </a:fontRef>
        </p:style>
      </p:cxnSp>
      <p:sp>
        <p:nvSpPr>
          <p:cNvPr id="57" name="Rounded Rectangle 56"/>
          <p:cNvSpPr/>
          <p:nvPr/>
        </p:nvSpPr>
        <p:spPr>
          <a:xfrm>
            <a:off x="3911276" y="5174755"/>
            <a:ext cx="4488834" cy="1458901"/>
          </a:xfrm>
          <a:prstGeom prst="roundRect">
            <a:avLst/>
          </a:prstGeom>
          <a:solidFill>
            <a:schemeClr val="bg1"/>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Three</a:t>
            </a:r>
          </a:p>
          <a:p>
            <a:pPr algn="ctr"/>
            <a:endParaRPr lang="en-GB" dirty="0">
              <a:ln>
                <a:solidFill>
                  <a:schemeClr val="tx1"/>
                </a:solidFill>
              </a:ln>
              <a:solidFill>
                <a:schemeClr val="tx1"/>
              </a:solidFill>
            </a:endParaRPr>
          </a:p>
          <a:p>
            <a:pPr algn="ctr"/>
            <a:r>
              <a:rPr lang="en-GB" u="sng" dirty="0" smtClean="0">
                <a:ln>
                  <a:solidFill>
                    <a:schemeClr val="tx1"/>
                  </a:solidFill>
                </a:ln>
                <a:solidFill>
                  <a:schemeClr val="tx1"/>
                </a:solidFill>
              </a:rPr>
              <a:t>DO NOT ADD THE DENOMINATORS </a:t>
            </a:r>
            <a:r>
              <a:rPr lang="en-GB" dirty="0" smtClean="0">
                <a:ln>
                  <a:solidFill>
                    <a:schemeClr val="tx1"/>
                  </a:solidFill>
                </a:ln>
                <a:solidFill>
                  <a:schemeClr val="tx1"/>
                </a:solidFill>
              </a:rPr>
              <a:t>together. The fraction must still show that there are five pieces in total. </a:t>
            </a:r>
            <a:endParaRPr lang="en-GB" dirty="0">
              <a:ln>
                <a:solidFill>
                  <a:schemeClr val="tx1"/>
                </a:solidFill>
              </a:ln>
              <a:solidFill>
                <a:schemeClr val="tx1"/>
              </a:solidFill>
            </a:endParaRPr>
          </a:p>
        </p:txBody>
      </p:sp>
      <p:cxnSp>
        <p:nvCxnSpPr>
          <p:cNvPr id="59" name="Curved Connector 58"/>
          <p:cNvCxnSpPr>
            <a:endCxn id="57" idx="3"/>
          </p:cNvCxnSpPr>
          <p:nvPr/>
        </p:nvCxnSpPr>
        <p:spPr>
          <a:xfrm rot="16200000" flipH="1">
            <a:off x="6949709" y="4453805"/>
            <a:ext cx="1782384" cy="1118417"/>
          </a:xfrm>
          <a:prstGeom prst="curvedConnector4">
            <a:avLst>
              <a:gd name="adj1" fmla="val 777"/>
              <a:gd name="adj2" fmla="val 155125"/>
            </a:avLst>
          </a:prstGeom>
          <a:ln>
            <a:solidFill>
              <a:srgbClr val="990099"/>
            </a:solidFill>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67099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circle(in)">
                                      <p:cBhvr>
                                        <p:cTn id="7" dur="20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circle(in)">
                                      <p:cBhvr>
                                        <p:cTn id="12" dur="2000"/>
                                        <p:tgtEl>
                                          <p:spTgt spid="4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5"/>
                                        </p:tgtEl>
                                        <p:attrNameLst>
                                          <p:attrName>r</p:attrName>
                                        </p:attrNameLst>
                                      </p:cBhvr>
                                    </p:animRot>
                                  </p:childTnLst>
                                </p:cTn>
                              </p:par>
                              <p:par>
                                <p:cTn id="17" presetID="8" presetClass="emph" presetSubtype="0" fill="hold" grpId="0" nodeType="withEffect">
                                  <p:stCondLst>
                                    <p:cond delay="0"/>
                                  </p:stCondLst>
                                  <p:childTnLst>
                                    <p:animRot by="21600000">
                                      <p:cBhvr>
                                        <p:cTn id="18" dur="2000" fill="hold"/>
                                        <p:tgtEl>
                                          <p:spTgt spid="12"/>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51"/>
                                        </p:tgtEl>
                                        <p:attrNameLst>
                                          <p:attrName>style.visibility</p:attrName>
                                        </p:attrNameLst>
                                      </p:cBhvr>
                                      <p:to>
                                        <p:strVal val="visible"/>
                                      </p:to>
                                    </p:set>
                                    <p:animEffect transition="in" filter="barn(inVertical)">
                                      <p:cBhvr>
                                        <p:cTn id="23" dur="500"/>
                                        <p:tgtEl>
                                          <p:spTgt spid="51"/>
                                        </p:tgtEl>
                                      </p:cBhvr>
                                    </p:animEffect>
                                  </p:childTnLst>
                                </p:cTn>
                              </p:par>
                              <p:par>
                                <p:cTn id="24" presetID="16" presetClass="entr" presetSubtype="21" fill="hold" nodeType="withEffect">
                                  <p:stCondLst>
                                    <p:cond delay="0"/>
                                  </p:stCondLst>
                                  <p:childTnLst>
                                    <p:set>
                                      <p:cBhvr>
                                        <p:cTn id="25" dur="1" fill="hold">
                                          <p:stCondLst>
                                            <p:cond delay="0"/>
                                          </p:stCondLst>
                                        </p:cTn>
                                        <p:tgtEl>
                                          <p:spTgt spid="55"/>
                                        </p:tgtEl>
                                        <p:attrNameLst>
                                          <p:attrName>style.visibility</p:attrName>
                                        </p:attrNameLst>
                                      </p:cBhvr>
                                      <p:to>
                                        <p:strVal val="visible"/>
                                      </p:to>
                                    </p:set>
                                    <p:animEffect transition="in" filter="barn(inVertical)">
                                      <p:cBhvr>
                                        <p:cTn id="26" dur="500"/>
                                        <p:tgtEl>
                                          <p:spTgt spid="55"/>
                                        </p:tgtEl>
                                      </p:cBhvr>
                                    </p:animEffect>
                                  </p:childTnLst>
                                </p:cTn>
                              </p:par>
                              <p:par>
                                <p:cTn id="27" presetID="16" presetClass="entr" presetSubtype="21" fill="hold" nodeType="withEffect">
                                  <p:stCondLst>
                                    <p:cond delay="0"/>
                                  </p:stCondLst>
                                  <p:childTnLst>
                                    <p:set>
                                      <p:cBhvr>
                                        <p:cTn id="28" dur="1" fill="hold">
                                          <p:stCondLst>
                                            <p:cond delay="0"/>
                                          </p:stCondLst>
                                        </p:cTn>
                                        <p:tgtEl>
                                          <p:spTgt spid="53"/>
                                        </p:tgtEl>
                                        <p:attrNameLst>
                                          <p:attrName>style.visibility</p:attrName>
                                        </p:attrNameLst>
                                      </p:cBhvr>
                                      <p:to>
                                        <p:strVal val="visible"/>
                                      </p:to>
                                    </p:set>
                                    <p:animEffect transition="in" filter="barn(inVertical)">
                                      <p:cBhvr>
                                        <p:cTn id="29" dur="500"/>
                                        <p:tgtEl>
                                          <p:spTgt spid="53"/>
                                        </p:tgtEl>
                                      </p:cBhvr>
                                    </p:animEffect>
                                  </p:childTnLst>
                                </p:cTn>
                              </p:par>
                            </p:childTnLst>
                          </p:cTn>
                        </p:par>
                      </p:childTnLst>
                    </p:cTn>
                  </p:par>
                  <p:par>
                    <p:cTn id="30" fill="hold">
                      <p:stCondLst>
                        <p:cond delay="indefinite"/>
                      </p:stCondLst>
                      <p:childTnLst>
                        <p:par>
                          <p:cTn id="31" fill="hold">
                            <p:stCondLst>
                              <p:cond delay="0"/>
                            </p:stCondLst>
                            <p:childTnLst>
                              <p:par>
                                <p:cTn id="32" presetID="34" presetClass="emph" presetSubtype="0" fill="hold" grpId="0" nodeType="clickEffect">
                                  <p:stCondLst>
                                    <p:cond delay="0"/>
                                  </p:stCondLst>
                                  <p:iterate type="lt">
                                    <p:tmPct val="10000"/>
                                  </p:iterate>
                                  <p:childTnLst>
                                    <p:animMotion origin="layout" path="M 0.0 0.0 L 0.0 -0.07213" pathEditMode="relative" ptsTypes="">
                                      <p:cBhvr>
                                        <p:cTn id="33" dur="250" accel="50000" decel="50000" autoRev="1" fill="hold">
                                          <p:stCondLst>
                                            <p:cond delay="0"/>
                                          </p:stCondLst>
                                        </p:cTn>
                                        <p:tgtEl>
                                          <p:spTgt spid="2"/>
                                        </p:tgtEl>
                                        <p:attrNameLst>
                                          <p:attrName>ppt_x</p:attrName>
                                          <p:attrName>ppt_y</p:attrName>
                                        </p:attrNameLst>
                                      </p:cBhvr>
                                    </p:animMotion>
                                    <p:animRot by="1500000">
                                      <p:cBhvr>
                                        <p:cTn id="34" dur="125" fill="hold">
                                          <p:stCondLst>
                                            <p:cond delay="0"/>
                                          </p:stCondLst>
                                        </p:cTn>
                                        <p:tgtEl>
                                          <p:spTgt spid="2"/>
                                        </p:tgtEl>
                                        <p:attrNameLst>
                                          <p:attrName>r</p:attrName>
                                        </p:attrNameLst>
                                      </p:cBhvr>
                                    </p:animRot>
                                    <p:animRot by="-1500000">
                                      <p:cBhvr>
                                        <p:cTn id="35" dur="125" fill="hold">
                                          <p:stCondLst>
                                            <p:cond delay="125"/>
                                          </p:stCondLst>
                                        </p:cTn>
                                        <p:tgtEl>
                                          <p:spTgt spid="2"/>
                                        </p:tgtEl>
                                        <p:attrNameLst>
                                          <p:attrName>r</p:attrName>
                                        </p:attrNameLst>
                                      </p:cBhvr>
                                    </p:animRot>
                                    <p:animRot by="-1500000">
                                      <p:cBhvr>
                                        <p:cTn id="36" dur="125" fill="hold">
                                          <p:stCondLst>
                                            <p:cond delay="250"/>
                                          </p:stCondLst>
                                        </p:cTn>
                                        <p:tgtEl>
                                          <p:spTgt spid="2"/>
                                        </p:tgtEl>
                                        <p:attrNameLst>
                                          <p:attrName>r</p:attrName>
                                        </p:attrNameLst>
                                      </p:cBhvr>
                                    </p:animRot>
                                    <p:animRot by="1500000">
                                      <p:cBhvr>
                                        <p:cTn id="37" dur="125" fill="hold">
                                          <p:stCondLst>
                                            <p:cond delay="375"/>
                                          </p:stCondLst>
                                        </p:cTn>
                                        <p:tgtEl>
                                          <p:spTgt spid="2"/>
                                        </p:tgtEl>
                                        <p:attrNameLst>
                                          <p:attrName>r</p:attrName>
                                        </p:attrNameLst>
                                      </p:cBhvr>
                                    </p:animRot>
                                  </p:childTnLst>
                                </p:cTn>
                              </p:par>
                              <p:par>
                                <p:cTn id="38" presetID="34" presetClass="emph" presetSubtype="0" fill="hold" grpId="0" nodeType="withEffect">
                                  <p:stCondLst>
                                    <p:cond delay="0"/>
                                  </p:stCondLst>
                                  <p:iterate type="lt">
                                    <p:tmPct val="10000"/>
                                  </p:iterate>
                                  <p:childTnLst>
                                    <p:animMotion origin="layout" path="M 0.0 0.0 L 0.0 -0.07213" pathEditMode="relative" ptsTypes="">
                                      <p:cBhvr>
                                        <p:cTn id="39" dur="250" accel="50000" decel="50000" autoRev="1" fill="hold">
                                          <p:stCondLst>
                                            <p:cond delay="0"/>
                                          </p:stCondLst>
                                        </p:cTn>
                                        <p:tgtEl>
                                          <p:spTgt spid="11"/>
                                        </p:tgtEl>
                                        <p:attrNameLst>
                                          <p:attrName>ppt_x</p:attrName>
                                          <p:attrName>ppt_y</p:attrName>
                                        </p:attrNameLst>
                                      </p:cBhvr>
                                    </p:animMotion>
                                    <p:animRot by="1500000">
                                      <p:cBhvr>
                                        <p:cTn id="40" dur="125" fill="hold">
                                          <p:stCondLst>
                                            <p:cond delay="0"/>
                                          </p:stCondLst>
                                        </p:cTn>
                                        <p:tgtEl>
                                          <p:spTgt spid="11"/>
                                        </p:tgtEl>
                                        <p:attrNameLst>
                                          <p:attrName>r</p:attrName>
                                        </p:attrNameLst>
                                      </p:cBhvr>
                                    </p:animRot>
                                    <p:animRot by="-1500000">
                                      <p:cBhvr>
                                        <p:cTn id="41" dur="125" fill="hold">
                                          <p:stCondLst>
                                            <p:cond delay="125"/>
                                          </p:stCondLst>
                                        </p:cTn>
                                        <p:tgtEl>
                                          <p:spTgt spid="11"/>
                                        </p:tgtEl>
                                        <p:attrNameLst>
                                          <p:attrName>r</p:attrName>
                                        </p:attrNameLst>
                                      </p:cBhvr>
                                    </p:animRot>
                                    <p:animRot by="-1500000">
                                      <p:cBhvr>
                                        <p:cTn id="42" dur="125" fill="hold">
                                          <p:stCondLst>
                                            <p:cond delay="250"/>
                                          </p:stCondLst>
                                        </p:cTn>
                                        <p:tgtEl>
                                          <p:spTgt spid="11"/>
                                        </p:tgtEl>
                                        <p:attrNameLst>
                                          <p:attrName>r</p:attrName>
                                        </p:attrNameLst>
                                      </p:cBhvr>
                                    </p:animRot>
                                    <p:animRot by="1500000">
                                      <p:cBhvr>
                                        <p:cTn id="43" dur="125" fill="hold">
                                          <p:stCondLst>
                                            <p:cond delay="375"/>
                                          </p:stCondLst>
                                        </p:cTn>
                                        <p:tgtEl>
                                          <p:spTgt spid="11"/>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57"/>
                                        </p:tgtEl>
                                        <p:attrNameLst>
                                          <p:attrName>style.visibility</p:attrName>
                                        </p:attrNameLst>
                                      </p:cBhvr>
                                      <p:to>
                                        <p:strVal val="visible"/>
                                      </p:to>
                                    </p:set>
                                    <p:animEffect transition="in" filter="wheel(1)">
                                      <p:cBhvr>
                                        <p:cTn id="48" dur="2000"/>
                                        <p:tgtEl>
                                          <p:spTgt spid="57"/>
                                        </p:tgtEl>
                                      </p:cBhvr>
                                    </p:animEffect>
                                  </p:childTnLst>
                                </p:cTn>
                              </p:par>
                              <p:par>
                                <p:cTn id="49" presetID="21" presetClass="entr" presetSubtype="1" fill="hold" nodeType="withEffect">
                                  <p:stCondLst>
                                    <p:cond delay="0"/>
                                  </p:stCondLst>
                                  <p:childTnLst>
                                    <p:set>
                                      <p:cBhvr>
                                        <p:cTn id="50" dur="1" fill="hold">
                                          <p:stCondLst>
                                            <p:cond delay="0"/>
                                          </p:stCondLst>
                                        </p:cTn>
                                        <p:tgtEl>
                                          <p:spTgt spid="59"/>
                                        </p:tgtEl>
                                        <p:attrNameLst>
                                          <p:attrName>style.visibility</p:attrName>
                                        </p:attrNameLst>
                                      </p:cBhvr>
                                      <p:to>
                                        <p:strVal val="visible"/>
                                      </p:to>
                                    </p:set>
                                    <p:animEffect transition="in" filter="wheel(1)">
                                      <p:cBhvr>
                                        <p:cTn id="51" dur="2000"/>
                                        <p:tgtEl>
                                          <p:spTgt spid="59"/>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mph" presetSubtype="0" fill="hold" grpId="0" nodeType="clickEffect">
                                  <p:stCondLst>
                                    <p:cond delay="0"/>
                                  </p:stCondLst>
                                  <p:childTnLst>
                                    <p:animScale>
                                      <p:cBhvr>
                                        <p:cTn id="55" dur="2000" fill="hold"/>
                                        <p:tgtEl>
                                          <p:spTgt spid="1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11" grpId="0"/>
      <p:bldP spid="12" grpId="0"/>
      <p:bldP spid="18" grpId="0"/>
      <p:bldP spid="35" grpId="0" animBg="1"/>
      <p:bldP spid="51" grpId="0" animBg="1"/>
      <p:bldP spid="5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alpha val="47000"/>
          </a:srgbClr>
        </a:solidFill>
        <a:effectLst/>
      </p:bgPr>
    </p:bg>
    <p:spTree>
      <p:nvGrpSpPr>
        <p:cNvPr id="1" name=""/>
        <p:cNvGrpSpPr/>
        <p:nvPr/>
      </p:nvGrpSpPr>
      <p:grpSpPr>
        <a:xfrm>
          <a:off x="0" y="0"/>
          <a:ext cx="0" cy="0"/>
          <a:chOff x="0" y="0"/>
          <a:chExt cx="0" cy="0"/>
        </a:xfrm>
      </p:grpSpPr>
      <p:sp>
        <p:nvSpPr>
          <p:cNvPr id="4" name="Rectangle 3"/>
          <p:cNvSpPr/>
          <p:nvPr/>
        </p:nvSpPr>
        <p:spPr>
          <a:xfrm>
            <a:off x="29135" y="620688"/>
            <a:ext cx="9144000" cy="4401205"/>
          </a:xfrm>
          <a:prstGeom prst="rect">
            <a:avLst/>
          </a:prstGeom>
        </p:spPr>
        <p:txBody>
          <a:bodyPr wrap="square">
            <a:spAutoFit/>
          </a:bodyPr>
          <a:lstStyle/>
          <a:p>
            <a:r>
              <a:rPr lang="en-GB" sz="2800" b="1" u="sng" dirty="0" smtClean="0">
                <a:latin typeface="Comic Sans MS" panose="030F0702030302020204" pitchFamily="66" charset="0"/>
              </a:rPr>
              <a:t>APPLY: How to add two fractions.</a:t>
            </a:r>
          </a:p>
          <a:p>
            <a:endParaRPr lang="en-GB" sz="2800" b="1" dirty="0">
              <a:latin typeface="Comic Sans MS" panose="030F0702030302020204" pitchFamily="66" charset="0"/>
            </a:endParaRPr>
          </a:p>
          <a:p>
            <a:r>
              <a:rPr lang="en-GB" sz="2800" dirty="0" smtClean="0">
                <a:latin typeface="Comic Sans MS" panose="030F0702030302020204" pitchFamily="66" charset="0"/>
              </a:rPr>
              <a:t>Now we are going to work through the next example together. It is your job to try and explain what we do when we are adding fractions together. </a:t>
            </a:r>
          </a:p>
          <a:p>
            <a:endParaRPr lang="en-GB" sz="2800" dirty="0">
              <a:latin typeface="Comic Sans MS" panose="030F0702030302020204" pitchFamily="66" charset="0"/>
            </a:endParaRPr>
          </a:p>
          <a:p>
            <a:endParaRPr lang="en-GB" sz="2800" dirty="0" smtClean="0">
              <a:latin typeface="Comic Sans MS" panose="030F0702030302020204" pitchFamily="66" charset="0"/>
            </a:endParaRPr>
          </a:p>
          <a:p>
            <a:endParaRPr lang="en-GB" sz="2800" dirty="0">
              <a:latin typeface="Comic Sans MS" panose="030F0702030302020204" pitchFamily="66" charset="0"/>
            </a:endParaRPr>
          </a:p>
          <a:p>
            <a:r>
              <a:rPr lang="en-GB" sz="2800" dirty="0" smtClean="0">
                <a:latin typeface="Comic Sans MS" panose="030F0702030302020204" pitchFamily="66" charset="0"/>
              </a:rPr>
              <a:t>Don’t worry if you forget, my step by step guide will still be there to help you after each prompt question!</a:t>
            </a:r>
          </a:p>
        </p:txBody>
      </p:sp>
    </p:spTree>
    <p:extLst>
      <p:ext uri="{BB962C8B-B14F-4D97-AF65-F5344CB8AC3E}">
        <p14:creationId xmlns:p14="http://schemas.microsoft.com/office/powerpoint/2010/main" val="1508000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alpha val="47000"/>
          </a:srgbClr>
        </a:solidFill>
        <a:effectLst/>
      </p:bgPr>
    </p:bg>
    <p:spTree>
      <p:nvGrpSpPr>
        <p:cNvPr id="1" name=""/>
        <p:cNvGrpSpPr/>
        <p:nvPr/>
      </p:nvGrpSpPr>
      <p:grpSpPr>
        <a:xfrm>
          <a:off x="0" y="0"/>
          <a:ext cx="0" cy="0"/>
          <a:chOff x="0" y="0"/>
          <a:chExt cx="0" cy="0"/>
        </a:xfrm>
      </p:grpSpPr>
      <p:sp>
        <p:nvSpPr>
          <p:cNvPr id="16" name="Rectangle 15"/>
          <p:cNvSpPr/>
          <p:nvPr/>
        </p:nvSpPr>
        <p:spPr>
          <a:xfrm>
            <a:off x="155575" y="7937"/>
            <a:ext cx="9144000" cy="523220"/>
          </a:xfrm>
          <a:prstGeom prst="rect">
            <a:avLst/>
          </a:prstGeom>
        </p:spPr>
        <p:txBody>
          <a:bodyPr wrap="square">
            <a:spAutoFit/>
          </a:bodyPr>
          <a:lstStyle/>
          <a:p>
            <a:r>
              <a:rPr lang="en-GB" sz="2800" b="1" u="sng" dirty="0" smtClean="0">
                <a:latin typeface="Comic Sans MS" panose="030F0702030302020204" pitchFamily="66" charset="0"/>
              </a:rPr>
              <a:t>APPLY: How to add two fractions.</a:t>
            </a:r>
          </a:p>
        </p:txBody>
      </p:sp>
      <p:sp>
        <p:nvSpPr>
          <p:cNvPr id="28" name="AutoShape 4" descr="Chocolate Bar Four Pieces Vector Stock Vector - Illustration of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2" name="TextBox 1"/>
          <p:cNvSpPr txBox="1"/>
          <p:nvPr/>
        </p:nvSpPr>
        <p:spPr>
          <a:xfrm>
            <a:off x="2948303" y="2590764"/>
            <a:ext cx="700833" cy="1107996"/>
          </a:xfrm>
          <a:prstGeom prst="rect">
            <a:avLst/>
          </a:prstGeom>
          <a:noFill/>
        </p:spPr>
        <p:txBody>
          <a:bodyPr wrap="none" rtlCol="0">
            <a:spAutoFit/>
          </a:bodyPr>
          <a:lstStyle/>
          <a:p>
            <a:r>
              <a:rPr lang="en-GB" sz="6600" b="1" dirty="0">
                <a:solidFill>
                  <a:srgbClr val="FF33CC"/>
                </a:solidFill>
                <a:latin typeface="Comic Sans MS" panose="030F0702030302020204" pitchFamily="66" charset="0"/>
              </a:rPr>
              <a:t>4</a:t>
            </a:r>
          </a:p>
        </p:txBody>
      </p:sp>
      <p:sp>
        <p:nvSpPr>
          <p:cNvPr id="5" name="TextBox 4"/>
          <p:cNvSpPr txBox="1"/>
          <p:nvPr/>
        </p:nvSpPr>
        <p:spPr>
          <a:xfrm>
            <a:off x="2915635" y="3617290"/>
            <a:ext cx="963841" cy="1107996"/>
          </a:xfrm>
          <a:prstGeom prst="rect">
            <a:avLst/>
          </a:prstGeom>
          <a:noFill/>
        </p:spPr>
        <p:txBody>
          <a:bodyPr wrap="square" rtlCol="0">
            <a:spAutoFit/>
          </a:bodyPr>
          <a:lstStyle/>
          <a:p>
            <a:r>
              <a:rPr lang="en-GB" sz="6600" b="1" dirty="0">
                <a:solidFill>
                  <a:srgbClr val="FF0000"/>
                </a:solidFill>
                <a:latin typeface="Comic Sans MS" panose="030F0702030302020204" pitchFamily="66" charset="0"/>
              </a:rPr>
              <a:t>9</a:t>
            </a:r>
          </a:p>
        </p:txBody>
      </p:sp>
      <p:cxnSp>
        <p:nvCxnSpPr>
          <p:cNvPr id="6" name="Straight Connector 5"/>
          <p:cNvCxnSpPr/>
          <p:nvPr/>
        </p:nvCxnSpPr>
        <p:spPr>
          <a:xfrm flipH="1">
            <a:off x="2805974" y="3610772"/>
            <a:ext cx="882676" cy="0"/>
          </a:xfrm>
          <a:prstGeom prst="line">
            <a:avLst/>
          </a:prstGeom>
          <a:ln w="76200"/>
        </p:spPr>
        <p:style>
          <a:lnRef idx="3">
            <a:schemeClr val="dk1"/>
          </a:lnRef>
          <a:fillRef idx="0">
            <a:schemeClr val="dk1"/>
          </a:fillRef>
          <a:effectRef idx="2">
            <a:schemeClr val="dk1"/>
          </a:effectRef>
          <a:fontRef idx="minor">
            <a:schemeClr val="tx1"/>
          </a:fontRef>
        </p:style>
      </p:cxnSp>
      <p:sp>
        <p:nvSpPr>
          <p:cNvPr id="8" name="TextBox 7"/>
          <p:cNvSpPr txBox="1"/>
          <p:nvPr/>
        </p:nvSpPr>
        <p:spPr>
          <a:xfrm>
            <a:off x="3879476" y="2905988"/>
            <a:ext cx="720080" cy="1446550"/>
          </a:xfrm>
          <a:prstGeom prst="rect">
            <a:avLst/>
          </a:prstGeom>
          <a:noFill/>
        </p:spPr>
        <p:txBody>
          <a:bodyPr wrap="square" rtlCol="0">
            <a:spAutoFit/>
          </a:bodyPr>
          <a:lstStyle/>
          <a:p>
            <a:r>
              <a:rPr lang="en-GB" sz="8800" dirty="0" smtClean="0">
                <a:latin typeface="Comic Sans MS" panose="030F0702030302020204" pitchFamily="66" charset="0"/>
              </a:rPr>
              <a:t>+</a:t>
            </a:r>
            <a:endParaRPr lang="en-GB" sz="8800" dirty="0">
              <a:latin typeface="Comic Sans MS" panose="030F0702030302020204" pitchFamily="66" charset="0"/>
            </a:endParaRPr>
          </a:p>
        </p:txBody>
      </p:sp>
      <p:sp>
        <p:nvSpPr>
          <p:cNvPr id="11" name="TextBox 10"/>
          <p:cNvSpPr txBox="1"/>
          <p:nvPr/>
        </p:nvSpPr>
        <p:spPr>
          <a:xfrm>
            <a:off x="4782947" y="2551563"/>
            <a:ext cx="700833" cy="1107996"/>
          </a:xfrm>
          <a:prstGeom prst="rect">
            <a:avLst/>
          </a:prstGeom>
          <a:noFill/>
        </p:spPr>
        <p:txBody>
          <a:bodyPr wrap="none" rtlCol="0">
            <a:spAutoFit/>
          </a:bodyPr>
          <a:lstStyle/>
          <a:p>
            <a:r>
              <a:rPr lang="en-GB" sz="6600" b="1" dirty="0">
                <a:solidFill>
                  <a:srgbClr val="FF33CC"/>
                </a:solidFill>
                <a:latin typeface="Comic Sans MS" panose="030F0702030302020204" pitchFamily="66" charset="0"/>
              </a:rPr>
              <a:t>3</a:t>
            </a:r>
          </a:p>
        </p:txBody>
      </p:sp>
      <p:sp>
        <p:nvSpPr>
          <p:cNvPr id="12" name="TextBox 11"/>
          <p:cNvSpPr txBox="1"/>
          <p:nvPr/>
        </p:nvSpPr>
        <p:spPr>
          <a:xfrm>
            <a:off x="4768274" y="3588727"/>
            <a:ext cx="963841" cy="1107996"/>
          </a:xfrm>
          <a:prstGeom prst="rect">
            <a:avLst/>
          </a:prstGeom>
          <a:noFill/>
        </p:spPr>
        <p:txBody>
          <a:bodyPr wrap="square" rtlCol="0">
            <a:spAutoFit/>
          </a:bodyPr>
          <a:lstStyle/>
          <a:p>
            <a:r>
              <a:rPr lang="en-GB" sz="6600" b="1" dirty="0">
                <a:solidFill>
                  <a:srgbClr val="FF0000"/>
                </a:solidFill>
                <a:latin typeface="Comic Sans MS" panose="030F0702030302020204" pitchFamily="66" charset="0"/>
              </a:rPr>
              <a:t>9</a:t>
            </a:r>
          </a:p>
        </p:txBody>
      </p:sp>
      <p:cxnSp>
        <p:nvCxnSpPr>
          <p:cNvPr id="13" name="Straight Connector 12"/>
          <p:cNvCxnSpPr/>
          <p:nvPr/>
        </p:nvCxnSpPr>
        <p:spPr>
          <a:xfrm flipH="1">
            <a:off x="4761994" y="3610772"/>
            <a:ext cx="779725" cy="8690"/>
          </a:xfrm>
          <a:prstGeom prst="line">
            <a:avLst/>
          </a:prstGeom>
          <a:ln w="76200"/>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682974" y="2896187"/>
            <a:ext cx="720080" cy="1446550"/>
          </a:xfrm>
          <a:prstGeom prst="rect">
            <a:avLst/>
          </a:prstGeom>
          <a:noFill/>
        </p:spPr>
        <p:txBody>
          <a:bodyPr wrap="square" rtlCol="0">
            <a:spAutoFit/>
          </a:bodyPr>
          <a:lstStyle/>
          <a:p>
            <a:r>
              <a:rPr lang="en-GB" sz="8800" dirty="0">
                <a:latin typeface="Comic Sans MS" panose="030F0702030302020204" pitchFamily="66" charset="0"/>
              </a:rPr>
              <a:t>=</a:t>
            </a:r>
          </a:p>
        </p:txBody>
      </p:sp>
      <p:sp>
        <p:nvSpPr>
          <p:cNvPr id="17" name="TextBox 16"/>
          <p:cNvSpPr txBox="1"/>
          <p:nvPr/>
        </p:nvSpPr>
        <p:spPr>
          <a:xfrm>
            <a:off x="6580860" y="2536812"/>
            <a:ext cx="700833" cy="1107996"/>
          </a:xfrm>
          <a:prstGeom prst="rect">
            <a:avLst/>
          </a:prstGeom>
          <a:noFill/>
        </p:spPr>
        <p:txBody>
          <a:bodyPr wrap="none" rtlCol="0">
            <a:spAutoFit/>
          </a:bodyPr>
          <a:lstStyle/>
          <a:p>
            <a:r>
              <a:rPr lang="en-GB" sz="6600" b="1" dirty="0">
                <a:latin typeface="Comic Sans MS" panose="030F0702030302020204" pitchFamily="66" charset="0"/>
              </a:rPr>
              <a:t>7</a:t>
            </a:r>
          </a:p>
        </p:txBody>
      </p:sp>
      <p:sp>
        <p:nvSpPr>
          <p:cNvPr id="18" name="TextBox 17"/>
          <p:cNvSpPr txBox="1"/>
          <p:nvPr/>
        </p:nvSpPr>
        <p:spPr>
          <a:xfrm>
            <a:off x="6603750" y="3550261"/>
            <a:ext cx="963841" cy="1107996"/>
          </a:xfrm>
          <a:prstGeom prst="rect">
            <a:avLst/>
          </a:prstGeom>
          <a:noFill/>
        </p:spPr>
        <p:txBody>
          <a:bodyPr wrap="square" rtlCol="0">
            <a:spAutoFit/>
          </a:bodyPr>
          <a:lstStyle/>
          <a:p>
            <a:r>
              <a:rPr lang="en-GB" sz="6600" b="1" dirty="0">
                <a:solidFill>
                  <a:srgbClr val="990099"/>
                </a:solidFill>
                <a:latin typeface="Comic Sans MS" panose="030F0702030302020204" pitchFamily="66" charset="0"/>
              </a:rPr>
              <a:t>9</a:t>
            </a:r>
          </a:p>
        </p:txBody>
      </p:sp>
      <p:cxnSp>
        <p:nvCxnSpPr>
          <p:cNvPr id="19" name="Straight Connector 18"/>
          <p:cNvCxnSpPr/>
          <p:nvPr/>
        </p:nvCxnSpPr>
        <p:spPr>
          <a:xfrm flipH="1" flipV="1">
            <a:off x="6489157" y="3615118"/>
            <a:ext cx="1004222" cy="4344"/>
          </a:xfrm>
          <a:prstGeom prst="line">
            <a:avLst/>
          </a:prstGeom>
          <a:ln w="76200"/>
        </p:spPr>
        <p:style>
          <a:lnRef idx="3">
            <a:schemeClr val="dk1"/>
          </a:lnRef>
          <a:fillRef idx="0">
            <a:schemeClr val="dk1"/>
          </a:fillRef>
          <a:effectRef idx="2">
            <a:schemeClr val="dk1"/>
          </a:effectRef>
          <a:fontRef idx="minor">
            <a:schemeClr val="tx1"/>
          </a:fontRef>
        </p:style>
      </p:cxnSp>
      <p:cxnSp>
        <p:nvCxnSpPr>
          <p:cNvPr id="49" name="Elbow Connector 48"/>
          <p:cNvCxnSpPr>
            <a:endCxn id="5" idx="1"/>
          </p:cNvCxnSpPr>
          <p:nvPr/>
        </p:nvCxnSpPr>
        <p:spPr>
          <a:xfrm>
            <a:off x="2364106" y="3698760"/>
            <a:ext cx="551529" cy="472528"/>
          </a:xfrm>
          <a:prstGeom prst="bentConnector3">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53" name="Elbow Connector 52"/>
          <p:cNvCxnSpPr/>
          <p:nvPr/>
        </p:nvCxnSpPr>
        <p:spPr>
          <a:xfrm rot="16200000" flipH="1">
            <a:off x="4315181" y="2534720"/>
            <a:ext cx="568749" cy="543431"/>
          </a:xfrm>
          <a:prstGeom prst="bentConnector2">
            <a:avLst/>
          </a:prstGeom>
          <a:ln>
            <a:solidFill>
              <a:srgbClr val="FF33CC"/>
            </a:solidFill>
            <a:tailEnd type="arrow"/>
          </a:ln>
        </p:spPr>
        <p:style>
          <a:lnRef idx="3">
            <a:schemeClr val="accent6"/>
          </a:lnRef>
          <a:fillRef idx="0">
            <a:schemeClr val="accent6"/>
          </a:fillRef>
          <a:effectRef idx="2">
            <a:schemeClr val="accent6"/>
          </a:effectRef>
          <a:fontRef idx="minor">
            <a:schemeClr val="tx1"/>
          </a:fontRef>
        </p:style>
      </p:cxnSp>
      <p:cxnSp>
        <p:nvCxnSpPr>
          <p:cNvPr id="55" name="Elbow Connector 54"/>
          <p:cNvCxnSpPr/>
          <p:nvPr/>
        </p:nvCxnSpPr>
        <p:spPr>
          <a:xfrm rot="5400000">
            <a:off x="3747699" y="2520335"/>
            <a:ext cx="554000" cy="557452"/>
          </a:xfrm>
          <a:prstGeom prst="bentConnector2">
            <a:avLst/>
          </a:prstGeom>
          <a:ln>
            <a:solidFill>
              <a:srgbClr val="FF33CC"/>
            </a:solidFill>
            <a:tailEnd type="arrow"/>
          </a:ln>
        </p:spPr>
        <p:style>
          <a:lnRef idx="3">
            <a:schemeClr val="accent6"/>
          </a:lnRef>
          <a:fillRef idx="0">
            <a:schemeClr val="accent6"/>
          </a:fillRef>
          <a:effectRef idx="2">
            <a:schemeClr val="accent6"/>
          </a:effectRef>
          <a:fontRef idx="minor">
            <a:schemeClr val="tx1"/>
          </a:fontRef>
        </p:style>
      </p:cxnSp>
      <p:sp>
        <p:nvSpPr>
          <p:cNvPr id="57" name="Rounded Rectangle 56"/>
          <p:cNvSpPr/>
          <p:nvPr/>
        </p:nvSpPr>
        <p:spPr>
          <a:xfrm>
            <a:off x="3937905" y="4696723"/>
            <a:ext cx="4488834" cy="988579"/>
          </a:xfrm>
          <a:prstGeom prst="roundRect">
            <a:avLst/>
          </a:prstGeom>
          <a:solidFill>
            <a:schemeClr val="bg1"/>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Three</a:t>
            </a:r>
          </a:p>
          <a:p>
            <a:pPr algn="ctr"/>
            <a:endParaRPr lang="en-GB" dirty="0" smtClean="0">
              <a:ln>
                <a:solidFill>
                  <a:schemeClr val="tx1"/>
                </a:solidFill>
              </a:ln>
              <a:solidFill>
                <a:schemeClr val="tx1"/>
              </a:solidFill>
            </a:endParaRPr>
          </a:p>
          <a:p>
            <a:pPr algn="ctr"/>
            <a:r>
              <a:rPr lang="en-GB" dirty="0" smtClean="0">
                <a:ln>
                  <a:solidFill>
                    <a:schemeClr val="tx1"/>
                  </a:solidFill>
                </a:ln>
                <a:solidFill>
                  <a:schemeClr val="tx1"/>
                </a:solidFill>
              </a:rPr>
              <a:t>What should we do to the denominators? </a:t>
            </a:r>
            <a:endParaRPr lang="en-GB" dirty="0">
              <a:ln>
                <a:solidFill>
                  <a:schemeClr val="tx1"/>
                </a:solidFill>
              </a:ln>
              <a:solidFill>
                <a:schemeClr val="tx1"/>
              </a:solidFill>
            </a:endParaRPr>
          </a:p>
        </p:txBody>
      </p:sp>
      <p:sp>
        <p:nvSpPr>
          <p:cNvPr id="38" name="Rounded Rectangle 37"/>
          <p:cNvSpPr/>
          <p:nvPr/>
        </p:nvSpPr>
        <p:spPr>
          <a:xfrm>
            <a:off x="1186494" y="693804"/>
            <a:ext cx="2112225" cy="1896960"/>
          </a:xfrm>
          <a:prstGeom prst="roundRect">
            <a:avLst/>
          </a:prstGeom>
          <a:solidFill>
            <a:schemeClr val="bg1"/>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Two </a:t>
            </a:r>
          </a:p>
          <a:p>
            <a:pPr algn="ctr"/>
            <a:endParaRPr lang="en-GB" dirty="0" smtClean="0">
              <a:ln>
                <a:solidFill>
                  <a:schemeClr val="tx1"/>
                </a:solidFill>
              </a:ln>
              <a:solidFill>
                <a:schemeClr val="tx1"/>
              </a:solidFill>
            </a:endParaRPr>
          </a:p>
          <a:p>
            <a:pPr algn="ctr"/>
            <a:r>
              <a:rPr lang="en-GB" dirty="0" smtClean="0">
                <a:ln>
                  <a:solidFill>
                    <a:schemeClr val="tx1"/>
                  </a:solidFill>
                </a:ln>
                <a:solidFill>
                  <a:schemeClr val="tx1"/>
                </a:solidFill>
              </a:rPr>
              <a:t>What do we need to do with the numerators? </a:t>
            </a:r>
            <a:endParaRPr lang="en-GB" dirty="0">
              <a:ln>
                <a:solidFill>
                  <a:schemeClr val="tx1"/>
                </a:solidFill>
              </a:ln>
              <a:solidFill>
                <a:schemeClr val="tx1"/>
              </a:solidFill>
            </a:endParaRPr>
          </a:p>
        </p:txBody>
      </p:sp>
      <p:sp>
        <p:nvSpPr>
          <p:cNvPr id="39" name="Rounded Rectangle 38"/>
          <p:cNvSpPr/>
          <p:nvPr/>
        </p:nvSpPr>
        <p:spPr>
          <a:xfrm>
            <a:off x="155575" y="3224589"/>
            <a:ext cx="2112225" cy="160175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u="sng" dirty="0" smtClean="0">
                <a:ln>
                  <a:solidFill>
                    <a:schemeClr val="tx1"/>
                  </a:solidFill>
                </a:ln>
                <a:solidFill>
                  <a:schemeClr val="tx1"/>
                </a:solidFill>
                <a:latin typeface="Comic Sans MS" panose="030F0702030302020204" pitchFamily="66" charset="0"/>
              </a:rPr>
              <a:t>Step One </a:t>
            </a:r>
          </a:p>
          <a:p>
            <a:pPr algn="ctr"/>
            <a:endParaRPr lang="en-GB" dirty="0">
              <a:ln>
                <a:solidFill>
                  <a:schemeClr val="tx1"/>
                </a:solidFill>
              </a:ln>
              <a:solidFill>
                <a:schemeClr val="tx1"/>
              </a:solidFill>
            </a:endParaRPr>
          </a:p>
          <a:p>
            <a:pPr algn="ctr"/>
            <a:r>
              <a:rPr lang="en-GB" dirty="0" smtClean="0">
                <a:ln>
                  <a:solidFill>
                    <a:schemeClr val="tx1"/>
                  </a:solidFill>
                </a:ln>
                <a:solidFill>
                  <a:schemeClr val="tx1"/>
                </a:solidFill>
              </a:rPr>
              <a:t>What do we need to check first?</a:t>
            </a:r>
          </a:p>
          <a:p>
            <a:pPr algn="ctr"/>
            <a:endParaRPr lang="en-GB" dirty="0">
              <a:ln>
                <a:solidFill>
                  <a:schemeClr val="tx1"/>
                </a:solidFill>
              </a:ln>
              <a:solidFill>
                <a:schemeClr val="tx1"/>
              </a:solidFill>
            </a:endParaRPr>
          </a:p>
        </p:txBody>
      </p:sp>
      <p:sp>
        <p:nvSpPr>
          <p:cNvPr id="3" name="Rounded Rectangle 2"/>
          <p:cNvSpPr/>
          <p:nvPr/>
        </p:nvSpPr>
        <p:spPr>
          <a:xfrm>
            <a:off x="244371" y="4830886"/>
            <a:ext cx="1934631" cy="1332448"/>
          </a:xfrm>
          <a:prstGeom prst="round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0000"/>
                </a:solidFill>
                <a:latin typeface="Comic Sans MS" panose="030F0702030302020204" pitchFamily="66" charset="0"/>
              </a:rPr>
              <a:t>Check the denominators are all the same. </a:t>
            </a:r>
            <a:endParaRPr lang="en-GB" b="1" dirty="0">
              <a:solidFill>
                <a:srgbClr val="FF0000"/>
              </a:solidFill>
              <a:latin typeface="Comic Sans MS" panose="030F0702030302020204" pitchFamily="66" charset="0"/>
            </a:endParaRPr>
          </a:p>
        </p:txBody>
      </p:sp>
      <p:sp>
        <p:nvSpPr>
          <p:cNvPr id="4" name="Rounded Rectangle 3"/>
          <p:cNvSpPr/>
          <p:nvPr/>
        </p:nvSpPr>
        <p:spPr>
          <a:xfrm>
            <a:off x="3285209" y="835613"/>
            <a:ext cx="2118797" cy="1613341"/>
          </a:xfrm>
          <a:prstGeom prst="roundRect">
            <a:avLst/>
          </a:prstGeom>
          <a:solidFill>
            <a:schemeClr val="bg1"/>
          </a:solidFill>
          <a:ln>
            <a:solidFill>
              <a:srgbClr val="FF33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srgbClr val="FF33CC"/>
                </a:solidFill>
                <a:latin typeface="Comic Sans MS" panose="030F0702030302020204" pitchFamily="66" charset="0"/>
              </a:rPr>
              <a:t>Add the numerators in all the fractions together.</a:t>
            </a:r>
            <a:endParaRPr lang="en-GB" b="1" dirty="0">
              <a:solidFill>
                <a:srgbClr val="FF33CC"/>
              </a:solidFill>
              <a:latin typeface="Comic Sans MS" panose="030F0702030302020204" pitchFamily="66" charset="0"/>
            </a:endParaRPr>
          </a:p>
        </p:txBody>
      </p:sp>
      <p:sp>
        <p:nvSpPr>
          <p:cNvPr id="48" name="Rounded Rectangle 47"/>
          <p:cNvSpPr/>
          <p:nvPr/>
        </p:nvSpPr>
        <p:spPr>
          <a:xfrm>
            <a:off x="4024699" y="5805264"/>
            <a:ext cx="4402040" cy="864096"/>
          </a:xfrm>
          <a:prstGeom prst="roundRect">
            <a:avLst/>
          </a:prstGeom>
          <a:solidFill>
            <a:schemeClr val="bg1"/>
          </a:solidFill>
          <a:ln>
            <a:solidFill>
              <a:srgbClr val="99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990099"/>
                </a:solidFill>
                <a:latin typeface="Comic Sans MS" panose="030F0702030302020204" pitchFamily="66" charset="0"/>
              </a:rPr>
              <a:t>Do not add the denominator together because the fraction must still show that the fraction is split into ninths.</a:t>
            </a:r>
            <a:endParaRPr lang="en-GB" dirty="0">
              <a:solidFill>
                <a:srgbClr val="990099"/>
              </a:solidFill>
              <a:latin typeface="Comic Sans MS" panose="030F0702030302020204" pitchFamily="66" charset="0"/>
            </a:endParaRPr>
          </a:p>
        </p:txBody>
      </p:sp>
      <p:sp>
        <p:nvSpPr>
          <p:cNvPr id="52" name="Cloud Callout 51"/>
          <p:cNvSpPr/>
          <p:nvPr/>
        </p:nvSpPr>
        <p:spPr>
          <a:xfrm>
            <a:off x="7340287" y="1412776"/>
            <a:ext cx="1682795" cy="1663285"/>
          </a:xfrm>
          <a:prstGeom prst="cloudCallout">
            <a:avLst>
              <a:gd name="adj1" fmla="val -67922"/>
              <a:gd name="adj2" fmla="val 6833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dirty="0" smtClean="0">
                <a:latin typeface="Comic Sans MS" panose="030F0702030302020204" pitchFamily="66" charset="0"/>
              </a:rPr>
              <a:t>Did you get this answer?</a:t>
            </a:r>
            <a:endParaRPr lang="en-GB" dirty="0">
              <a:latin typeface="Comic Sans MS" panose="030F0702030302020204" pitchFamily="66" charset="0"/>
            </a:endParaRPr>
          </a:p>
        </p:txBody>
      </p:sp>
    </p:spTree>
    <p:extLst>
      <p:ext uri="{BB962C8B-B14F-4D97-AF65-F5344CB8AC3E}">
        <p14:creationId xmlns:p14="http://schemas.microsoft.com/office/powerpoint/2010/main" val="78498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9"/>
                                        </p:tgtEl>
                                        <p:attrNameLst>
                                          <p:attrName>style.visibility</p:attrName>
                                        </p:attrNameLst>
                                      </p:cBhvr>
                                      <p:to>
                                        <p:strVal val="visible"/>
                                      </p:to>
                                    </p:set>
                                    <p:anim calcmode="lin" valueType="num">
                                      <p:cBhvr additive="base">
                                        <p:cTn id="17" dur="500" fill="hold"/>
                                        <p:tgtEl>
                                          <p:spTgt spid="49"/>
                                        </p:tgtEl>
                                        <p:attrNameLst>
                                          <p:attrName>ppt_x</p:attrName>
                                        </p:attrNameLst>
                                      </p:cBhvr>
                                      <p:tavLst>
                                        <p:tav tm="0">
                                          <p:val>
                                            <p:strVal val="#ppt_x"/>
                                          </p:val>
                                        </p:tav>
                                        <p:tav tm="100000">
                                          <p:val>
                                            <p:strVal val="#ppt_x"/>
                                          </p:val>
                                        </p:tav>
                                      </p:tavLst>
                                    </p:anim>
                                    <p:anim calcmode="lin" valueType="num">
                                      <p:cBhvr additive="base">
                                        <p:cTn id="18"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barn(inVertical)">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inVertical)">
                                      <p:cBhvr>
                                        <p:cTn id="28" dur="500"/>
                                        <p:tgtEl>
                                          <p:spTgt spid="4"/>
                                        </p:tgtEl>
                                      </p:cBhvr>
                                    </p:animEffect>
                                  </p:childTnLst>
                                </p:cTn>
                              </p:par>
                              <p:par>
                                <p:cTn id="29" presetID="16" presetClass="entr" presetSubtype="21" fill="hold" nodeType="with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barn(inVertical)">
                                      <p:cBhvr>
                                        <p:cTn id="31" dur="500"/>
                                        <p:tgtEl>
                                          <p:spTgt spid="55"/>
                                        </p:tgtEl>
                                      </p:cBhvr>
                                    </p:animEffect>
                                  </p:childTnLst>
                                </p:cTn>
                              </p:par>
                              <p:par>
                                <p:cTn id="32" presetID="16" presetClass="entr" presetSubtype="21" fill="hold"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barn(inVertical)">
                                      <p:cBhvr>
                                        <p:cTn id="34" dur="500"/>
                                        <p:tgtEl>
                                          <p:spTgt spid="53"/>
                                        </p:tgtEl>
                                      </p:cBhvr>
                                    </p:animEffect>
                                  </p:childTnLst>
                                </p:cTn>
                              </p:par>
                            </p:childTnLst>
                          </p:cTn>
                        </p:par>
                      </p:childTnLst>
                    </p:cTn>
                  </p:par>
                  <p:par>
                    <p:cTn id="35" fill="hold">
                      <p:stCondLst>
                        <p:cond delay="indefinite"/>
                      </p:stCondLst>
                      <p:childTnLst>
                        <p:par>
                          <p:cTn id="36" fill="hold">
                            <p:stCondLst>
                              <p:cond delay="0"/>
                            </p:stCondLst>
                            <p:childTnLst>
                              <p:par>
                                <p:cTn id="37" presetID="25"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p:cTn id="39" dur="500" decel="50000" fill="hold">
                                          <p:stCondLst>
                                            <p:cond delay="0"/>
                                          </p:stCondLst>
                                        </p:cTn>
                                        <p:tgtEl>
                                          <p:spTgt spid="57"/>
                                        </p:tgtEl>
                                        <p:attrNameLst>
                                          <p:attrName>style.rotation</p:attrName>
                                        </p:attrNameLst>
                                      </p:cBhvr>
                                      <p:tavLst>
                                        <p:tav tm="0">
                                          <p:val>
                                            <p:fltVal val="-90"/>
                                          </p:val>
                                        </p:tav>
                                        <p:tav tm="100000">
                                          <p:val>
                                            <p:fltVal val="0"/>
                                          </p:val>
                                        </p:tav>
                                      </p:tavLst>
                                    </p:anim>
                                    <p:anim calcmode="lin" valueType="num">
                                      <p:cBhvr>
                                        <p:cTn id="40" dur="500" decel="50000" fill="hold">
                                          <p:stCondLst>
                                            <p:cond delay="0"/>
                                          </p:stCondLst>
                                        </p:cTn>
                                        <p:tgtEl>
                                          <p:spTgt spid="57"/>
                                        </p:tgtEl>
                                        <p:attrNameLst>
                                          <p:attrName>ppt_w</p:attrName>
                                        </p:attrNameLst>
                                      </p:cBhvr>
                                      <p:tavLst>
                                        <p:tav tm="0">
                                          <p:val>
                                            <p:strVal val="#ppt_w"/>
                                          </p:val>
                                        </p:tav>
                                        <p:tav tm="100000">
                                          <p:val>
                                            <p:strVal val="#ppt_w*.05"/>
                                          </p:val>
                                        </p:tav>
                                      </p:tavLst>
                                    </p:anim>
                                    <p:anim calcmode="lin" valueType="num">
                                      <p:cBhvr>
                                        <p:cTn id="41" dur="500" accel="50000" fill="hold">
                                          <p:stCondLst>
                                            <p:cond delay="500"/>
                                          </p:stCondLst>
                                        </p:cTn>
                                        <p:tgtEl>
                                          <p:spTgt spid="57"/>
                                        </p:tgtEl>
                                        <p:attrNameLst>
                                          <p:attrName>ppt_w</p:attrName>
                                        </p:attrNameLst>
                                      </p:cBhvr>
                                      <p:tavLst>
                                        <p:tav tm="0">
                                          <p:val>
                                            <p:strVal val="#ppt_w*.05"/>
                                          </p:val>
                                        </p:tav>
                                        <p:tav tm="100000">
                                          <p:val>
                                            <p:strVal val="#ppt_w"/>
                                          </p:val>
                                        </p:tav>
                                      </p:tavLst>
                                    </p:anim>
                                    <p:anim calcmode="lin" valueType="num">
                                      <p:cBhvr>
                                        <p:cTn id="42" dur="1000" fill="hold"/>
                                        <p:tgtEl>
                                          <p:spTgt spid="57"/>
                                        </p:tgtEl>
                                        <p:attrNameLst>
                                          <p:attrName>ppt_h</p:attrName>
                                        </p:attrNameLst>
                                      </p:cBhvr>
                                      <p:tavLst>
                                        <p:tav tm="0">
                                          <p:val>
                                            <p:strVal val="#ppt_h"/>
                                          </p:val>
                                        </p:tav>
                                        <p:tav tm="100000">
                                          <p:val>
                                            <p:strVal val="#ppt_h"/>
                                          </p:val>
                                        </p:tav>
                                      </p:tavLst>
                                    </p:anim>
                                    <p:anim calcmode="lin" valueType="num">
                                      <p:cBhvr>
                                        <p:cTn id="43" dur="500" decel="50000" fill="hold">
                                          <p:stCondLst>
                                            <p:cond delay="0"/>
                                          </p:stCondLst>
                                        </p:cTn>
                                        <p:tgtEl>
                                          <p:spTgt spid="57"/>
                                        </p:tgtEl>
                                        <p:attrNameLst>
                                          <p:attrName>ppt_x</p:attrName>
                                        </p:attrNameLst>
                                      </p:cBhvr>
                                      <p:tavLst>
                                        <p:tav tm="0">
                                          <p:val>
                                            <p:strVal val="#ppt_x+.4"/>
                                          </p:val>
                                        </p:tav>
                                        <p:tav tm="100000">
                                          <p:val>
                                            <p:strVal val="#ppt_x"/>
                                          </p:val>
                                        </p:tav>
                                      </p:tavLst>
                                    </p:anim>
                                    <p:anim calcmode="lin" valueType="num">
                                      <p:cBhvr>
                                        <p:cTn id="44" dur="500" decel="50000" fill="hold">
                                          <p:stCondLst>
                                            <p:cond delay="0"/>
                                          </p:stCondLst>
                                        </p:cTn>
                                        <p:tgtEl>
                                          <p:spTgt spid="57"/>
                                        </p:tgtEl>
                                        <p:attrNameLst>
                                          <p:attrName>ppt_y</p:attrName>
                                        </p:attrNameLst>
                                      </p:cBhvr>
                                      <p:tavLst>
                                        <p:tav tm="0">
                                          <p:val>
                                            <p:strVal val="#ppt_y-.2"/>
                                          </p:val>
                                        </p:tav>
                                        <p:tav tm="100000">
                                          <p:val>
                                            <p:strVal val="#ppt_y+.1"/>
                                          </p:val>
                                        </p:tav>
                                      </p:tavLst>
                                    </p:anim>
                                    <p:anim calcmode="lin" valueType="num">
                                      <p:cBhvr>
                                        <p:cTn id="45" dur="500" accel="50000" fill="hold">
                                          <p:stCondLst>
                                            <p:cond delay="500"/>
                                          </p:stCondLst>
                                        </p:cTn>
                                        <p:tgtEl>
                                          <p:spTgt spid="57"/>
                                        </p:tgtEl>
                                        <p:attrNameLst>
                                          <p:attrName>ppt_y</p:attrName>
                                        </p:attrNameLst>
                                      </p:cBhvr>
                                      <p:tavLst>
                                        <p:tav tm="0">
                                          <p:val>
                                            <p:strVal val="#ppt_y+.1"/>
                                          </p:val>
                                        </p:tav>
                                        <p:tav tm="100000">
                                          <p:val>
                                            <p:strVal val="#ppt_y"/>
                                          </p:val>
                                        </p:tav>
                                      </p:tavLst>
                                    </p:anim>
                                    <p:animEffect transition="in" filter="fade">
                                      <p:cBhvr>
                                        <p:cTn id="46" dur="1000" decel="50000">
                                          <p:stCondLst>
                                            <p:cond delay="0"/>
                                          </p:stCondLst>
                                        </p:cTn>
                                        <p:tgtEl>
                                          <p:spTgt spid="57"/>
                                        </p:tgtEl>
                                      </p:cBhvr>
                                    </p:animEffect>
                                  </p:childTnLst>
                                </p:cTn>
                              </p:par>
                            </p:childTnLst>
                          </p:cTn>
                        </p:par>
                      </p:childTnLst>
                    </p:cTn>
                  </p:par>
                  <p:par>
                    <p:cTn id="47" fill="hold">
                      <p:stCondLst>
                        <p:cond delay="indefinite"/>
                      </p:stCondLst>
                      <p:childTnLst>
                        <p:par>
                          <p:cTn id="48" fill="hold">
                            <p:stCondLst>
                              <p:cond delay="0"/>
                            </p:stCondLst>
                            <p:childTnLst>
                              <p:par>
                                <p:cTn id="49" presetID="25" presetClass="entr" presetSubtype="0" fill="hold" grpId="0" nodeType="click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decel="50000" fill="hold">
                                          <p:stCondLst>
                                            <p:cond delay="0"/>
                                          </p:stCondLst>
                                        </p:cTn>
                                        <p:tgtEl>
                                          <p:spTgt spid="48"/>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48"/>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48"/>
                                        </p:tgtEl>
                                        <p:attrNameLst>
                                          <p:attrName>ppt_w</p:attrName>
                                        </p:attrNameLst>
                                      </p:cBhvr>
                                      <p:tavLst>
                                        <p:tav tm="0">
                                          <p:val>
                                            <p:strVal val="#ppt_w*.05"/>
                                          </p:val>
                                        </p:tav>
                                        <p:tav tm="100000">
                                          <p:val>
                                            <p:strVal val="#ppt_w"/>
                                          </p:val>
                                        </p:tav>
                                      </p:tavLst>
                                    </p:anim>
                                    <p:anim calcmode="lin" valueType="num">
                                      <p:cBhvr>
                                        <p:cTn id="54" dur="1000" fill="hold"/>
                                        <p:tgtEl>
                                          <p:spTgt spid="48"/>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48"/>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48"/>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48"/>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48"/>
                                        </p:tgtEl>
                                      </p:cBhvr>
                                    </p:animEffect>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67" presetID="37" presetClass="entr" presetSubtype="0" fill="hold" nodeType="with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1000"/>
                                        <p:tgtEl>
                                          <p:spTgt spid="19"/>
                                        </p:tgtEl>
                                      </p:cBhvr>
                                    </p:animEffect>
                                    <p:anim calcmode="lin" valueType="num">
                                      <p:cBhvr>
                                        <p:cTn id="70" dur="1000" fill="hold"/>
                                        <p:tgtEl>
                                          <p:spTgt spid="19"/>
                                        </p:tgtEl>
                                        <p:attrNameLst>
                                          <p:attrName>ppt_x</p:attrName>
                                        </p:attrNameLst>
                                      </p:cBhvr>
                                      <p:tavLst>
                                        <p:tav tm="0">
                                          <p:val>
                                            <p:strVal val="#ppt_x"/>
                                          </p:val>
                                        </p:tav>
                                        <p:tav tm="100000">
                                          <p:val>
                                            <p:strVal val="#ppt_x"/>
                                          </p:val>
                                        </p:tav>
                                      </p:tavLst>
                                    </p:anim>
                                    <p:anim calcmode="lin" valueType="num">
                                      <p:cBhvr>
                                        <p:cTn id="71" dur="900" decel="100000" fill="hold"/>
                                        <p:tgtEl>
                                          <p:spTgt spid="19"/>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par>
                                <p:cTn id="73" presetID="37"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1000"/>
                                        <p:tgtEl>
                                          <p:spTgt spid="18"/>
                                        </p:tgtEl>
                                      </p:cBhvr>
                                    </p:animEffect>
                                    <p:anim calcmode="lin" valueType="num">
                                      <p:cBhvr>
                                        <p:cTn id="76" dur="1000" fill="hold"/>
                                        <p:tgtEl>
                                          <p:spTgt spid="18"/>
                                        </p:tgtEl>
                                        <p:attrNameLst>
                                          <p:attrName>ppt_x</p:attrName>
                                        </p:attrNameLst>
                                      </p:cBhvr>
                                      <p:tavLst>
                                        <p:tav tm="0">
                                          <p:val>
                                            <p:strVal val="#ppt_x"/>
                                          </p:val>
                                        </p:tav>
                                        <p:tav tm="100000">
                                          <p:val>
                                            <p:strVal val="#ppt_x"/>
                                          </p:val>
                                        </p:tav>
                                      </p:tavLst>
                                    </p:anim>
                                    <p:anim calcmode="lin" valueType="num">
                                      <p:cBhvr>
                                        <p:cTn id="77" dur="900" decel="100000" fill="hold"/>
                                        <p:tgtEl>
                                          <p:spTgt spid="18"/>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79" presetID="37" presetClass="entr" presetSubtype="0" fill="hold" grpId="0" nodeType="withEffect">
                                  <p:stCondLst>
                                    <p:cond delay="0"/>
                                  </p:stCondLst>
                                  <p:childTnLst>
                                    <p:set>
                                      <p:cBhvr>
                                        <p:cTn id="80" dur="1" fill="hold">
                                          <p:stCondLst>
                                            <p:cond delay="0"/>
                                          </p:stCondLst>
                                        </p:cTn>
                                        <p:tgtEl>
                                          <p:spTgt spid="52"/>
                                        </p:tgtEl>
                                        <p:attrNameLst>
                                          <p:attrName>style.visibility</p:attrName>
                                        </p:attrNameLst>
                                      </p:cBhvr>
                                      <p:to>
                                        <p:strVal val="visible"/>
                                      </p:to>
                                    </p:set>
                                    <p:animEffect transition="in" filter="fade">
                                      <p:cBhvr>
                                        <p:cTn id="81" dur="1000"/>
                                        <p:tgtEl>
                                          <p:spTgt spid="52"/>
                                        </p:tgtEl>
                                      </p:cBhvr>
                                    </p:animEffect>
                                    <p:anim calcmode="lin" valueType="num">
                                      <p:cBhvr>
                                        <p:cTn id="82" dur="1000" fill="hold"/>
                                        <p:tgtEl>
                                          <p:spTgt spid="52"/>
                                        </p:tgtEl>
                                        <p:attrNameLst>
                                          <p:attrName>ppt_x</p:attrName>
                                        </p:attrNameLst>
                                      </p:cBhvr>
                                      <p:tavLst>
                                        <p:tav tm="0">
                                          <p:val>
                                            <p:strVal val="#ppt_x"/>
                                          </p:val>
                                        </p:tav>
                                        <p:tav tm="100000">
                                          <p:val>
                                            <p:strVal val="#ppt_x"/>
                                          </p:val>
                                        </p:tav>
                                      </p:tavLst>
                                    </p:anim>
                                    <p:anim calcmode="lin" valueType="num">
                                      <p:cBhvr>
                                        <p:cTn id="83" dur="900" decel="100000" fill="hold"/>
                                        <p:tgtEl>
                                          <p:spTgt spid="52"/>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5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57" grpId="0" animBg="1"/>
      <p:bldP spid="38" grpId="0" animBg="1"/>
      <p:bldP spid="39" grpId="0" animBg="1"/>
      <p:bldP spid="3" grpId="0" animBg="1"/>
      <p:bldP spid="4" grpId="0" animBg="1"/>
      <p:bldP spid="48" grpId="0" animBg="1"/>
      <p:bldP spid="5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33CC">
            <a:alpha val="18000"/>
          </a:srgbClr>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2983" y="4480103"/>
            <a:ext cx="2009775" cy="2276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144812" y="116632"/>
            <a:ext cx="9144000" cy="523220"/>
          </a:xfrm>
          <a:prstGeom prst="rect">
            <a:avLst/>
          </a:prstGeom>
        </p:spPr>
        <p:txBody>
          <a:bodyPr wrap="square">
            <a:spAutoFit/>
          </a:bodyPr>
          <a:lstStyle/>
          <a:p>
            <a:r>
              <a:rPr lang="en-GB" sz="2800" b="1" u="sng" dirty="0" smtClean="0">
                <a:latin typeface="Comic Sans MS" panose="030F0702030302020204" pitchFamily="66" charset="0"/>
              </a:rPr>
              <a:t>PRACTICE: Add these fractions </a:t>
            </a:r>
          </a:p>
        </p:txBody>
      </p:sp>
      <p:sp>
        <p:nvSpPr>
          <p:cNvPr id="3" name="TextBox 2"/>
          <p:cNvSpPr txBox="1"/>
          <p:nvPr/>
        </p:nvSpPr>
        <p:spPr>
          <a:xfrm>
            <a:off x="1105160" y="763587"/>
            <a:ext cx="1944216" cy="923330"/>
          </a:xfrm>
          <a:prstGeom prst="rect">
            <a:avLst/>
          </a:prstGeom>
          <a:noFill/>
        </p:spPr>
        <p:txBody>
          <a:bodyPr wrap="square" rtlCol="0">
            <a:spAutoFit/>
          </a:bodyPr>
          <a:lstStyle/>
          <a:p>
            <a:r>
              <a:rPr lang="en-GB" sz="5400" dirty="0" smtClean="0">
                <a:latin typeface="Comic Sans MS" panose="030F0702030302020204" pitchFamily="66" charset="0"/>
              </a:rPr>
              <a:t>3</a:t>
            </a:r>
            <a:endParaRPr lang="en-GB" sz="5400" dirty="0">
              <a:latin typeface="Comic Sans MS" panose="030F0702030302020204" pitchFamily="66" charset="0"/>
            </a:endParaRPr>
          </a:p>
        </p:txBody>
      </p:sp>
      <p:sp>
        <p:nvSpPr>
          <p:cNvPr id="4" name="TextBox 3"/>
          <p:cNvSpPr txBox="1"/>
          <p:nvPr/>
        </p:nvSpPr>
        <p:spPr>
          <a:xfrm>
            <a:off x="913625" y="1540514"/>
            <a:ext cx="1944216" cy="923330"/>
          </a:xfrm>
          <a:prstGeom prst="rect">
            <a:avLst/>
          </a:prstGeom>
          <a:noFill/>
        </p:spPr>
        <p:txBody>
          <a:bodyPr wrap="square" rtlCol="0">
            <a:spAutoFit/>
          </a:bodyPr>
          <a:lstStyle/>
          <a:p>
            <a:r>
              <a:rPr lang="en-GB" sz="5400" dirty="0" smtClean="0">
                <a:latin typeface="Comic Sans MS" panose="030F0702030302020204" pitchFamily="66" charset="0"/>
              </a:rPr>
              <a:t>10</a:t>
            </a:r>
            <a:endParaRPr lang="en-GB" sz="5400" dirty="0">
              <a:latin typeface="Comic Sans MS" panose="030F0702030302020204" pitchFamily="66" charset="0"/>
            </a:endParaRPr>
          </a:p>
        </p:txBody>
      </p:sp>
      <p:sp>
        <p:nvSpPr>
          <p:cNvPr id="5" name="TextBox 4"/>
          <p:cNvSpPr txBox="1"/>
          <p:nvPr/>
        </p:nvSpPr>
        <p:spPr>
          <a:xfrm>
            <a:off x="2857841" y="760591"/>
            <a:ext cx="1944216" cy="923330"/>
          </a:xfrm>
          <a:prstGeom prst="rect">
            <a:avLst/>
          </a:prstGeom>
          <a:noFill/>
        </p:spPr>
        <p:txBody>
          <a:bodyPr wrap="square" rtlCol="0">
            <a:spAutoFit/>
          </a:bodyPr>
          <a:lstStyle/>
          <a:p>
            <a:r>
              <a:rPr lang="en-GB" sz="5400" dirty="0" smtClean="0">
                <a:latin typeface="Comic Sans MS" panose="030F0702030302020204" pitchFamily="66" charset="0"/>
              </a:rPr>
              <a:t>4</a:t>
            </a:r>
            <a:endParaRPr lang="en-GB" sz="5400" dirty="0">
              <a:latin typeface="Comic Sans MS" panose="030F0702030302020204" pitchFamily="66" charset="0"/>
            </a:endParaRPr>
          </a:p>
        </p:txBody>
      </p:sp>
      <p:sp>
        <p:nvSpPr>
          <p:cNvPr id="6" name="TextBox 5"/>
          <p:cNvSpPr txBox="1"/>
          <p:nvPr/>
        </p:nvSpPr>
        <p:spPr>
          <a:xfrm>
            <a:off x="2714621" y="1532993"/>
            <a:ext cx="1944216" cy="923330"/>
          </a:xfrm>
          <a:prstGeom prst="rect">
            <a:avLst/>
          </a:prstGeom>
          <a:noFill/>
        </p:spPr>
        <p:txBody>
          <a:bodyPr wrap="square" rtlCol="0">
            <a:spAutoFit/>
          </a:bodyPr>
          <a:lstStyle/>
          <a:p>
            <a:r>
              <a:rPr lang="en-GB" sz="5400" dirty="0" smtClean="0">
                <a:latin typeface="Comic Sans MS" panose="030F0702030302020204" pitchFamily="66" charset="0"/>
              </a:rPr>
              <a:t>10</a:t>
            </a:r>
            <a:endParaRPr lang="en-GB" sz="5400" dirty="0">
              <a:latin typeface="Comic Sans MS" panose="030F0702030302020204" pitchFamily="66" charset="0"/>
            </a:endParaRPr>
          </a:p>
        </p:txBody>
      </p:sp>
      <p:cxnSp>
        <p:nvCxnSpPr>
          <p:cNvPr id="8" name="Straight Connector 7"/>
          <p:cNvCxnSpPr/>
          <p:nvPr/>
        </p:nvCxnSpPr>
        <p:spPr>
          <a:xfrm>
            <a:off x="913625" y="1560702"/>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a:off x="2714621" y="1560702"/>
            <a:ext cx="972108" cy="0"/>
          </a:xfrm>
          <a:prstGeom prst="line">
            <a:avLst/>
          </a:prstGeom>
        </p:spPr>
        <p:style>
          <a:lnRef idx="3">
            <a:schemeClr val="dk1"/>
          </a:lnRef>
          <a:fillRef idx="0">
            <a:schemeClr val="dk1"/>
          </a:fillRef>
          <a:effectRef idx="2">
            <a:schemeClr val="dk1"/>
          </a:effectRef>
          <a:fontRef idx="minor">
            <a:schemeClr val="tx1"/>
          </a:fontRef>
        </p:style>
      </p:cxnSp>
      <p:sp>
        <p:nvSpPr>
          <p:cNvPr id="11" name="TextBox 10"/>
          <p:cNvSpPr txBox="1"/>
          <p:nvPr/>
        </p:nvSpPr>
        <p:spPr>
          <a:xfrm>
            <a:off x="1969256" y="898982"/>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12" name="TextBox 11"/>
          <p:cNvSpPr txBox="1"/>
          <p:nvPr/>
        </p:nvSpPr>
        <p:spPr>
          <a:xfrm>
            <a:off x="3887924" y="934196"/>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sp>
        <p:nvSpPr>
          <p:cNvPr id="13" name="TextBox 12"/>
          <p:cNvSpPr txBox="1"/>
          <p:nvPr/>
        </p:nvSpPr>
        <p:spPr>
          <a:xfrm>
            <a:off x="4860032" y="763587"/>
            <a:ext cx="1944216" cy="923330"/>
          </a:xfrm>
          <a:prstGeom prst="rect">
            <a:avLst/>
          </a:prstGeom>
          <a:noFill/>
        </p:spPr>
        <p:txBody>
          <a:bodyPr wrap="square" rtlCol="0">
            <a:spAutoFit/>
          </a:bodyPr>
          <a:lstStyle/>
          <a:p>
            <a:r>
              <a:rPr lang="en-GB" sz="5400" dirty="0">
                <a:latin typeface="Comic Sans MS" panose="030F0702030302020204" pitchFamily="66" charset="0"/>
              </a:rPr>
              <a:t>7</a:t>
            </a:r>
          </a:p>
        </p:txBody>
      </p:sp>
      <p:sp>
        <p:nvSpPr>
          <p:cNvPr id="14" name="TextBox 13"/>
          <p:cNvSpPr txBox="1"/>
          <p:nvPr/>
        </p:nvSpPr>
        <p:spPr>
          <a:xfrm>
            <a:off x="4709049" y="1540514"/>
            <a:ext cx="1944216" cy="923330"/>
          </a:xfrm>
          <a:prstGeom prst="rect">
            <a:avLst/>
          </a:prstGeom>
          <a:noFill/>
        </p:spPr>
        <p:txBody>
          <a:bodyPr wrap="square" rtlCol="0">
            <a:spAutoFit/>
          </a:bodyPr>
          <a:lstStyle/>
          <a:p>
            <a:r>
              <a:rPr lang="en-GB" sz="5400" dirty="0" smtClean="0">
                <a:latin typeface="Comic Sans MS" panose="030F0702030302020204" pitchFamily="66" charset="0"/>
              </a:rPr>
              <a:t>10</a:t>
            </a:r>
            <a:endParaRPr lang="en-GB" sz="5400" dirty="0">
              <a:latin typeface="Comic Sans MS" panose="030F0702030302020204" pitchFamily="66" charset="0"/>
            </a:endParaRPr>
          </a:p>
        </p:txBody>
      </p:sp>
      <p:cxnSp>
        <p:nvCxnSpPr>
          <p:cNvPr id="15" name="Straight Connector 14"/>
          <p:cNvCxnSpPr/>
          <p:nvPr/>
        </p:nvCxnSpPr>
        <p:spPr>
          <a:xfrm>
            <a:off x="4658837" y="1595915"/>
            <a:ext cx="972108" cy="0"/>
          </a:xfrm>
          <a:prstGeom prst="line">
            <a:avLst/>
          </a:prstGeom>
        </p:spPr>
        <p:style>
          <a:lnRef idx="3">
            <a:schemeClr val="dk1"/>
          </a:lnRef>
          <a:fillRef idx="0">
            <a:schemeClr val="dk1"/>
          </a:fillRef>
          <a:effectRef idx="2">
            <a:schemeClr val="dk1"/>
          </a:effectRef>
          <a:fontRef idx="minor">
            <a:schemeClr val="tx1"/>
          </a:fontRef>
        </p:style>
      </p:cxnSp>
      <p:sp>
        <p:nvSpPr>
          <p:cNvPr id="16" name="Cloud Callout 15"/>
          <p:cNvSpPr/>
          <p:nvPr/>
        </p:nvSpPr>
        <p:spPr>
          <a:xfrm>
            <a:off x="5919482" y="206177"/>
            <a:ext cx="3151505" cy="3777345"/>
          </a:xfrm>
          <a:prstGeom prst="cloudCallout">
            <a:avLst>
              <a:gd name="adj1" fmla="val -10585"/>
              <a:gd name="adj2" fmla="val 80066"/>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smtClean="0">
                <a:latin typeface="Comic Sans MS" panose="030F0702030302020204" pitchFamily="66" charset="0"/>
              </a:rPr>
              <a:t>Did you remember to add the numerators together? </a:t>
            </a:r>
          </a:p>
          <a:p>
            <a:pPr algn="ctr"/>
            <a:endParaRPr lang="en-GB" dirty="0">
              <a:latin typeface="Comic Sans MS" panose="030F0702030302020204" pitchFamily="66" charset="0"/>
            </a:endParaRPr>
          </a:p>
          <a:p>
            <a:pPr algn="ctr"/>
            <a:r>
              <a:rPr lang="en-GB" dirty="0" smtClean="0">
                <a:latin typeface="Comic Sans MS" panose="030F0702030302020204" pitchFamily="66" charset="0"/>
              </a:rPr>
              <a:t>Can you remember why the denominator doesn’t change?</a:t>
            </a:r>
            <a:endParaRPr lang="en-GB" dirty="0">
              <a:latin typeface="Comic Sans MS" panose="030F0702030302020204" pitchFamily="66" charset="0"/>
            </a:endParaRPr>
          </a:p>
        </p:txBody>
      </p:sp>
      <p:sp>
        <p:nvSpPr>
          <p:cNvPr id="18" name="TextBox 17"/>
          <p:cNvSpPr txBox="1"/>
          <p:nvPr/>
        </p:nvSpPr>
        <p:spPr>
          <a:xfrm>
            <a:off x="913625" y="2779846"/>
            <a:ext cx="1944216" cy="923330"/>
          </a:xfrm>
          <a:prstGeom prst="rect">
            <a:avLst/>
          </a:prstGeom>
          <a:noFill/>
        </p:spPr>
        <p:txBody>
          <a:bodyPr wrap="square" rtlCol="0">
            <a:spAutoFit/>
          </a:bodyPr>
          <a:lstStyle/>
          <a:p>
            <a:r>
              <a:rPr lang="en-GB" sz="5400" dirty="0">
                <a:latin typeface="Comic Sans MS" panose="030F0702030302020204" pitchFamily="66" charset="0"/>
              </a:rPr>
              <a:t>2</a:t>
            </a:r>
          </a:p>
        </p:txBody>
      </p:sp>
      <p:sp>
        <p:nvSpPr>
          <p:cNvPr id="19" name="TextBox 18"/>
          <p:cNvSpPr txBox="1"/>
          <p:nvPr/>
        </p:nvSpPr>
        <p:spPr>
          <a:xfrm>
            <a:off x="722090" y="3556773"/>
            <a:ext cx="1944216" cy="923330"/>
          </a:xfrm>
          <a:prstGeom prst="rect">
            <a:avLst/>
          </a:prstGeom>
          <a:noFill/>
        </p:spPr>
        <p:txBody>
          <a:bodyPr wrap="square" rtlCol="0">
            <a:spAutoFit/>
          </a:bodyPr>
          <a:lstStyle/>
          <a:p>
            <a:r>
              <a:rPr lang="en-GB" sz="5400" dirty="0" smtClean="0">
                <a:latin typeface="Comic Sans MS" panose="030F0702030302020204" pitchFamily="66" charset="0"/>
              </a:rPr>
              <a:t>12</a:t>
            </a:r>
            <a:endParaRPr lang="en-GB" sz="5400" dirty="0">
              <a:latin typeface="Comic Sans MS" panose="030F0702030302020204" pitchFamily="66" charset="0"/>
            </a:endParaRPr>
          </a:p>
        </p:txBody>
      </p:sp>
      <p:sp>
        <p:nvSpPr>
          <p:cNvPr id="20" name="TextBox 19"/>
          <p:cNvSpPr txBox="1"/>
          <p:nvPr/>
        </p:nvSpPr>
        <p:spPr>
          <a:xfrm>
            <a:off x="2666306" y="2776850"/>
            <a:ext cx="1944216" cy="923330"/>
          </a:xfrm>
          <a:prstGeom prst="rect">
            <a:avLst/>
          </a:prstGeom>
          <a:noFill/>
        </p:spPr>
        <p:txBody>
          <a:bodyPr wrap="square" rtlCol="0">
            <a:spAutoFit/>
          </a:bodyPr>
          <a:lstStyle/>
          <a:p>
            <a:r>
              <a:rPr lang="en-GB" sz="5400" dirty="0">
                <a:latin typeface="Comic Sans MS" panose="030F0702030302020204" pitchFamily="66" charset="0"/>
              </a:rPr>
              <a:t>9</a:t>
            </a:r>
          </a:p>
        </p:txBody>
      </p:sp>
      <p:sp>
        <p:nvSpPr>
          <p:cNvPr id="21" name="TextBox 20"/>
          <p:cNvSpPr txBox="1"/>
          <p:nvPr/>
        </p:nvSpPr>
        <p:spPr>
          <a:xfrm>
            <a:off x="2532746" y="3529926"/>
            <a:ext cx="1944216" cy="923330"/>
          </a:xfrm>
          <a:prstGeom prst="rect">
            <a:avLst/>
          </a:prstGeom>
          <a:noFill/>
        </p:spPr>
        <p:txBody>
          <a:bodyPr wrap="square" rtlCol="0">
            <a:spAutoFit/>
          </a:bodyPr>
          <a:lstStyle/>
          <a:p>
            <a:r>
              <a:rPr lang="en-GB" sz="5400" dirty="0" smtClean="0">
                <a:latin typeface="Comic Sans MS" panose="030F0702030302020204" pitchFamily="66" charset="0"/>
              </a:rPr>
              <a:t>12</a:t>
            </a:r>
            <a:endParaRPr lang="en-GB" sz="5400" dirty="0">
              <a:latin typeface="Comic Sans MS" panose="030F0702030302020204" pitchFamily="66" charset="0"/>
            </a:endParaRPr>
          </a:p>
        </p:txBody>
      </p:sp>
      <p:cxnSp>
        <p:nvCxnSpPr>
          <p:cNvPr id="22" name="Straight Connector 21"/>
          <p:cNvCxnSpPr/>
          <p:nvPr/>
        </p:nvCxnSpPr>
        <p:spPr>
          <a:xfrm>
            <a:off x="722090" y="3576961"/>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Connector 22"/>
          <p:cNvCxnSpPr/>
          <p:nvPr/>
        </p:nvCxnSpPr>
        <p:spPr>
          <a:xfrm>
            <a:off x="2523086" y="3576961"/>
            <a:ext cx="972108" cy="0"/>
          </a:xfrm>
          <a:prstGeom prst="line">
            <a:avLst/>
          </a:prstGeom>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777721" y="2915241"/>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25" name="TextBox 24"/>
          <p:cNvSpPr txBox="1"/>
          <p:nvPr/>
        </p:nvSpPr>
        <p:spPr>
          <a:xfrm>
            <a:off x="3696389" y="2950455"/>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cxnSp>
        <p:nvCxnSpPr>
          <p:cNvPr id="26" name="Straight Connector 25"/>
          <p:cNvCxnSpPr/>
          <p:nvPr/>
        </p:nvCxnSpPr>
        <p:spPr>
          <a:xfrm>
            <a:off x="4467302" y="3612174"/>
            <a:ext cx="972108" cy="0"/>
          </a:xfrm>
          <a:prstGeom prst="line">
            <a:avLst/>
          </a:prstGeom>
        </p:spPr>
        <p:style>
          <a:lnRef idx="3">
            <a:schemeClr val="dk1"/>
          </a:lnRef>
          <a:fillRef idx="0">
            <a:schemeClr val="dk1"/>
          </a:fillRef>
          <a:effectRef idx="2">
            <a:schemeClr val="dk1"/>
          </a:effectRef>
          <a:fontRef idx="minor">
            <a:schemeClr val="tx1"/>
          </a:fontRef>
        </p:style>
      </p:cxnSp>
      <p:sp>
        <p:nvSpPr>
          <p:cNvPr id="27" name="TextBox 26"/>
          <p:cNvSpPr txBox="1"/>
          <p:nvPr/>
        </p:nvSpPr>
        <p:spPr>
          <a:xfrm>
            <a:off x="722090" y="4869160"/>
            <a:ext cx="1944216" cy="923330"/>
          </a:xfrm>
          <a:prstGeom prst="rect">
            <a:avLst/>
          </a:prstGeom>
          <a:noFill/>
        </p:spPr>
        <p:txBody>
          <a:bodyPr wrap="square" rtlCol="0">
            <a:spAutoFit/>
          </a:bodyPr>
          <a:lstStyle/>
          <a:p>
            <a:r>
              <a:rPr lang="en-GB" sz="5400" dirty="0">
                <a:latin typeface="Comic Sans MS" panose="030F0702030302020204" pitchFamily="66" charset="0"/>
              </a:rPr>
              <a:t>1</a:t>
            </a:r>
          </a:p>
        </p:txBody>
      </p:sp>
      <p:sp>
        <p:nvSpPr>
          <p:cNvPr id="28" name="TextBox 27"/>
          <p:cNvSpPr txBox="1"/>
          <p:nvPr/>
        </p:nvSpPr>
        <p:spPr>
          <a:xfrm>
            <a:off x="718466" y="5646087"/>
            <a:ext cx="1944216" cy="923330"/>
          </a:xfrm>
          <a:prstGeom prst="rect">
            <a:avLst/>
          </a:prstGeom>
          <a:noFill/>
        </p:spPr>
        <p:txBody>
          <a:bodyPr wrap="square" rtlCol="0">
            <a:spAutoFit/>
          </a:bodyPr>
          <a:lstStyle/>
          <a:p>
            <a:r>
              <a:rPr lang="en-GB" sz="5400" dirty="0">
                <a:latin typeface="Comic Sans MS" panose="030F0702030302020204" pitchFamily="66" charset="0"/>
              </a:rPr>
              <a:t>8</a:t>
            </a:r>
          </a:p>
        </p:txBody>
      </p:sp>
      <p:sp>
        <p:nvSpPr>
          <p:cNvPr id="29" name="TextBox 28"/>
          <p:cNvSpPr txBox="1"/>
          <p:nvPr/>
        </p:nvSpPr>
        <p:spPr>
          <a:xfrm>
            <a:off x="2474771" y="4866164"/>
            <a:ext cx="1944216" cy="923330"/>
          </a:xfrm>
          <a:prstGeom prst="rect">
            <a:avLst/>
          </a:prstGeom>
          <a:noFill/>
        </p:spPr>
        <p:txBody>
          <a:bodyPr wrap="square" rtlCol="0">
            <a:spAutoFit/>
          </a:bodyPr>
          <a:lstStyle/>
          <a:p>
            <a:r>
              <a:rPr lang="en-GB" sz="5400" dirty="0">
                <a:latin typeface="Comic Sans MS" panose="030F0702030302020204" pitchFamily="66" charset="0"/>
              </a:rPr>
              <a:t>6</a:t>
            </a:r>
          </a:p>
        </p:txBody>
      </p:sp>
      <p:sp>
        <p:nvSpPr>
          <p:cNvPr id="30" name="TextBox 29"/>
          <p:cNvSpPr txBox="1"/>
          <p:nvPr/>
        </p:nvSpPr>
        <p:spPr>
          <a:xfrm>
            <a:off x="2506567" y="5638566"/>
            <a:ext cx="1944216" cy="923330"/>
          </a:xfrm>
          <a:prstGeom prst="rect">
            <a:avLst/>
          </a:prstGeom>
          <a:noFill/>
        </p:spPr>
        <p:txBody>
          <a:bodyPr wrap="square" rtlCol="0">
            <a:spAutoFit/>
          </a:bodyPr>
          <a:lstStyle/>
          <a:p>
            <a:r>
              <a:rPr lang="en-GB" sz="5400" dirty="0">
                <a:latin typeface="Comic Sans MS" panose="030F0702030302020204" pitchFamily="66" charset="0"/>
              </a:rPr>
              <a:t>8</a:t>
            </a:r>
          </a:p>
        </p:txBody>
      </p:sp>
      <p:cxnSp>
        <p:nvCxnSpPr>
          <p:cNvPr id="31" name="Straight Connector 30"/>
          <p:cNvCxnSpPr/>
          <p:nvPr/>
        </p:nvCxnSpPr>
        <p:spPr>
          <a:xfrm>
            <a:off x="530555" y="5666275"/>
            <a:ext cx="972108" cy="0"/>
          </a:xfrm>
          <a:prstGeom prst="line">
            <a:avLst/>
          </a:prstGeom>
        </p:spPr>
        <p:style>
          <a:lnRef idx="3">
            <a:schemeClr val="dk1"/>
          </a:lnRef>
          <a:fillRef idx="0">
            <a:schemeClr val="dk1"/>
          </a:fillRef>
          <a:effectRef idx="2">
            <a:schemeClr val="dk1"/>
          </a:effectRef>
          <a:fontRef idx="minor">
            <a:schemeClr val="tx1"/>
          </a:fontRef>
        </p:style>
      </p:cxnSp>
      <p:cxnSp>
        <p:nvCxnSpPr>
          <p:cNvPr id="32" name="Straight Connector 31"/>
          <p:cNvCxnSpPr/>
          <p:nvPr/>
        </p:nvCxnSpPr>
        <p:spPr>
          <a:xfrm>
            <a:off x="2331551" y="5666275"/>
            <a:ext cx="972108" cy="0"/>
          </a:xfrm>
          <a:prstGeom prst="line">
            <a:avLst/>
          </a:prstGeom>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1586186" y="5004555"/>
            <a:ext cx="1080120" cy="1323439"/>
          </a:xfrm>
          <a:prstGeom prst="rect">
            <a:avLst/>
          </a:prstGeom>
          <a:noFill/>
        </p:spPr>
        <p:txBody>
          <a:bodyPr wrap="square" rtlCol="0">
            <a:spAutoFit/>
          </a:bodyPr>
          <a:lstStyle/>
          <a:p>
            <a:r>
              <a:rPr lang="en-GB" sz="8000" dirty="0" smtClean="0">
                <a:latin typeface="Comic Sans MS" panose="030F0702030302020204" pitchFamily="66" charset="0"/>
              </a:rPr>
              <a:t>+</a:t>
            </a:r>
            <a:endParaRPr lang="en-GB" sz="8000" dirty="0">
              <a:latin typeface="Comic Sans MS" panose="030F0702030302020204" pitchFamily="66" charset="0"/>
            </a:endParaRPr>
          </a:p>
        </p:txBody>
      </p:sp>
      <p:sp>
        <p:nvSpPr>
          <p:cNvPr id="34" name="TextBox 33"/>
          <p:cNvSpPr txBox="1"/>
          <p:nvPr/>
        </p:nvSpPr>
        <p:spPr>
          <a:xfrm>
            <a:off x="3504854" y="5039769"/>
            <a:ext cx="1080120" cy="1323439"/>
          </a:xfrm>
          <a:prstGeom prst="rect">
            <a:avLst/>
          </a:prstGeom>
          <a:noFill/>
        </p:spPr>
        <p:txBody>
          <a:bodyPr wrap="square" rtlCol="0">
            <a:spAutoFit/>
          </a:bodyPr>
          <a:lstStyle/>
          <a:p>
            <a:r>
              <a:rPr lang="en-GB" sz="8000" dirty="0">
                <a:latin typeface="Comic Sans MS" panose="030F0702030302020204" pitchFamily="66" charset="0"/>
              </a:rPr>
              <a:t>=</a:t>
            </a:r>
          </a:p>
        </p:txBody>
      </p:sp>
      <p:cxnSp>
        <p:nvCxnSpPr>
          <p:cNvPr id="35" name="Straight Connector 34"/>
          <p:cNvCxnSpPr/>
          <p:nvPr/>
        </p:nvCxnSpPr>
        <p:spPr>
          <a:xfrm>
            <a:off x="4275767" y="5701488"/>
            <a:ext cx="972108" cy="0"/>
          </a:xfrm>
          <a:prstGeom prst="line">
            <a:avLst/>
          </a:prstGeom>
        </p:spPr>
        <p:style>
          <a:lnRef idx="3">
            <a:schemeClr val="dk1"/>
          </a:lnRef>
          <a:fillRef idx="0">
            <a:schemeClr val="dk1"/>
          </a:fillRef>
          <a:effectRef idx="2">
            <a:schemeClr val="dk1"/>
          </a:effectRef>
          <a:fontRef idx="minor">
            <a:schemeClr val="tx1"/>
          </a:fontRef>
        </p:style>
      </p:cxnSp>
      <p:sp>
        <p:nvSpPr>
          <p:cNvPr id="36" name="TextBox 35"/>
          <p:cNvSpPr txBox="1"/>
          <p:nvPr/>
        </p:nvSpPr>
        <p:spPr>
          <a:xfrm>
            <a:off x="4442432" y="2805941"/>
            <a:ext cx="1944216" cy="923330"/>
          </a:xfrm>
          <a:prstGeom prst="rect">
            <a:avLst/>
          </a:prstGeom>
          <a:noFill/>
        </p:spPr>
        <p:txBody>
          <a:bodyPr wrap="square" rtlCol="0">
            <a:spAutoFit/>
          </a:bodyPr>
          <a:lstStyle/>
          <a:p>
            <a:r>
              <a:rPr lang="en-GB" sz="5400" dirty="0" smtClean="0">
                <a:latin typeface="Comic Sans MS" panose="030F0702030302020204" pitchFamily="66" charset="0"/>
              </a:rPr>
              <a:t>11</a:t>
            </a:r>
            <a:endParaRPr lang="en-GB" sz="5400" dirty="0">
              <a:latin typeface="Comic Sans MS" panose="030F0702030302020204" pitchFamily="66" charset="0"/>
            </a:endParaRPr>
          </a:p>
        </p:txBody>
      </p:sp>
      <p:sp>
        <p:nvSpPr>
          <p:cNvPr id="37" name="TextBox 36"/>
          <p:cNvSpPr txBox="1"/>
          <p:nvPr/>
        </p:nvSpPr>
        <p:spPr>
          <a:xfrm>
            <a:off x="4446241" y="3521858"/>
            <a:ext cx="1944216" cy="923330"/>
          </a:xfrm>
          <a:prstGeom prst="rect">
            <a:avLst/>
          </a:prstGeom>
          <a:noFill/>
        </p:spPr>
        <p:txBody>
          <a:bodyPr wrap="square" rtlCol="0">
            <a:spAutoFit/>
          </a:bodyPr>
          <a:lstStyle/>
          <a:p>
            <a:r>
              <a:rPr lang="en-GB" sz="5400" dirty="0" smtClean="0">
                <a:latin typeface="Comic Sans MS" panose="030F0702030302020204" pitchFamily="66" charset="0"/>
              </a:rPr>
              <a:t>12</a:t>
            </a:r>
            <a:endParaRPr lang="en-GB" sz="5400" dirty="0">
              <a:latin typeface="Comic Sans MS" panose="030F0702030302020204" pitchFamily="66" charset="0"/>
            </a:endParaRPr>
          </a:p>
        </p:txBody>
      </p:sp>
      <p:sp>
        <p:nvSpPr>
          <p:cNvPr id="38" name="TextBox 37"/>
          <p:cNvSpPr txBox="1"/>
          <p:nvPr/>
        </p:nvSpPr>
        <p:spPr>
          <a:xfrm>
            <a:off x="4450783" y="4869160"/>
            <a:ext cx="1944216" cy="923330"/>
          </a:xfrm>
          <a:prstGeom prst="rect">
            <a:avLst/>
          </a:prstGeom>
          <a:noFill/>
        </p:spPr>
        <p:txBody>
          <a:bodyPr wrap="square" rtlCol="0">
            <a:spAutoFit/>
          </a:bodyPr>
          <a:lstStyle/>
          <a:p>
            <a:r>
              <a:rPr lang="en-GB" sz="5400" dirty="0" smtClean="0">
                <a:latin typeface="Comic Sans MS" panose="030F0702030302020204" pitchFamily="66" charset="0"/>
              </a:rPr>
              <a:t>7</a:t>
            </a:r>
            <a:endParaRPr lang="en-GB" sz="5400" dirty="0">
              <a:latin typeface="Comic Sans MS" panose="030F0702030302020204" pitchFamily="66" charset="0"/>
            </a:endParaRPr>
          </a:p>
        </p:txBody>
      </p:sp>
      <p:sp>
        <p:nvSpPr>
          <p:cNvPr id="39" name="TextBox 38"/>
          <p:cNvSpPr txBox="1"/>
          <p:nvPr/>
        </p:nvSpPr>
        <p:spPr>
          <a:xfrm>
            <a:off x="4429830" y="5702778"/>
            <a:ext cx="1944216" cy="923330"/>
          </a:xfrm>
          <a:prstGeom prst="rect">
            <a:avLst/>
          </a:prstGeom>
          <a:noFill/>
        </p:spPr>
        <p:txBody>
          <a:bodyPr wrap="square" rtlCol="0">
            <a:spAutoFit/>
          </a:bodyPr>
          <a:lstStyle/>
          <a:p>
            <a:r>
              <a:rPr lang="en-GB" sz="5400" dirty="0">
                <a:latin typeface="Comic Sans MS" panose="030F0702030302020204" pitchFamily="66" charset="0"/>
              </a:rPr>
              <a:t>8</a:t>
            </a:r>
          </a:p>
        </p:txBody>
      </p:sp>
      <p:sp>
        <p:nvSpPr>
          <p:cNvPr id="40" name="Rectangle 39"/>
          <p:cNvSpPr/>
          <p:nvPr/>
        </p:nvSpPr>
        <p:spPr>
          <a:xfrm>
            <a:off x="4584974" y="763587"/>
            <a:ext cx="1247166" cy="17610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41" name="Rectangle 40"/>
          <p:cNvSpPr/>
          <p:nvPr/>
        </p:nvSpPr>
        <p:spPr>
          <a:xfrm>
            <a:off x="4296353" y="2805941"/>
            <a:ext cx="1247166" cy="17610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
        <p:nvSpPr>
          <p:cNvPr id="42" name="Rectangle 41"/>
          <p:cNvSpPr/>
          <p:nvPr/>
        </p:nvSpPr>
        <p:spPr>
          <a:xfrm>
            <a:off x="4156396" y="4869160"/>
            <a:ext cx="1247166" cy="176100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83826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0"/>
                                        </p:tgtEl>
                                        <p:attrNameLst>
                                          <p:attrName>ppt_x</p:attrName>
                                        </p:attrNameLst>
                                      </p:cBhvr>
                                      <p:tavLst>
                                        <p:tav tm="0">
                                          <p:val>
                                            <p:strVal val="ppt_x"/>
                                          </p:val>
                                        </p:tav>
                                        <p:tav tm="100000">
                                          <p:val>
                                            <p:strVal val="ppt_x"/>
                                          </p:val>
                                        </p:tav>
                                      </p:tavLst>
                                    </p:anim>
                                    <p:anim calcmode="lin" valueType="num">
                                      <p:cBhvr additive="base">
                                        <p:cTn id="7" dur="500"/>
                                        <p:tgtEl>
                                          <p:spTgt spid="40"/>
                                        </p:tgtEl>
                                        <p:attrNameLst>
                                          <p:attrName>ppt_y</p:attrName>
                                        </p:attrNameLst>
                                      </p:cBhvr>
                                      <p:tavLst>
                                        <p:tav tm="0">
                                          <p:val>
                                            <p:strVal val="ppt_y"/>
                                          </p:val>
                                        </p:tav>
                                        <p:tav tm="100000">
                                          <p:val>
                                            <p:strVal val="1+ppt_h/2"/>
                                          </p:val>
                                        </p:tav>
                                      </p:tavLst>
                                    </p:anim>
                                    <p:set>
                                      <p:cBhvr>
                                        <p:cTn id="8" dur="1" fill="hold">
                                          <p:stCondLst>
                                            <p:cond delay="499"/>
                                          </p:stCondLst>
                                        </p:cTn>
                                        <p:tgtEl>
                                          <p:spTgt spid="40"/>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grpId="0" nodeType="clickEffect">
                                  <p:stCondLst>
                                    <p:cond delay="0"/>
                                  </p:stCondLst>
                                  <p:childTnLst>
                                    <p:animEffect transition="out" filter="circle(out)">
                                      <p:cBhvr>
                                        <p:cTn id="12" dur="2000"/>
                                        <p:tgtEl>
                                          <p:spTgt spid="41"/>
                                        </p:tgtEl>
                                      </p:cBhvr>
                                    </p:animEffect>
                                    <p:set>
                                      <p:cBhvr>
                                        <p:cTn id="13" dur="1" fill="hold">
                                          <p:stCondLst>
                                            <p:cond delay="1999"/>
                                          </p:stCondLst>
                                        </p:cTn>
                                        <p:tgtEl>
                                          <p:spTgt spid="4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1" presetClass="exit" presetSubtype="1" fill="hold" grpId="0" nodeType="clickEffect">
                                  <p:stCondLst>
                                    <p:cond delay="0"/>
                                  </p:stCondLst>
                                  <p:childTnLst>
                                    <p:animEffect transition="out" filter="wheel(1)">
                                      <p:cBhvr>
                                        <p:cTn id="17" dur="2000"/>
                                        <p:tgtEl>
                                          <p:spTgt spid="42"/>
                                        </p:tgtEl>
                                      </p:cBhvr>
                                    </p:animEffect>
                                    <p:set>
                                      <p:cBhvr>
                                        <p:cTn id="18" dur="1" fill="hold">
                                          <p:stCondLst>
                                            <p:cond delay="199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853</TotalTime>
  <Words>1009</Words>
  <Application>Microsoft Office PowerPoint</Application>
  <PresentationFormat>On-screen Show (4:3)</PresentationFormat>
  <Paragraphs>190</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Today we are learning to:   Add two fractions together with the same denominator.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 we are learning to: Find an amount of a Fraction.</dc:title>
  <dc:creator>Elaine</dc:creator>
  <cp:lastModifiedBy>Elaine</cp:lastModifiedBy>
  <cp:revision>42</cp:revision>
  <dcterms:created xsi:type="dcterms:W3CDTF">2020-06-19T13:54:57Z</dcterms:created>
  <dcterms:modified xsi:type="dcterms:W3CDTF">2020-06-27T11:14:44Z</dcterms:modified>
</cp:coreProperties>
</file>