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7"/>
  </p:notesMasterIdLst>
  <p:handoutMasterIdLst>
    <p:handoutMasterId r:id="rId28"/>
  </p:handoutMasterIdLst>
  <p:sldIdLst>
    <p:sldId id="266" r:id="rId5"/>
    <p:sldId id="367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200025" y="0"/>
            <a:ext cx="11687174" cy="74789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Spelling Strategies</a:t>
            </a:r>
          </a:p>
          <a:p>
            <a:pPr algn="ctr"/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Year 5 and 6 Word List</a:t>
            </a:r>
          </a:p>
          <a:p>
            <a:pPr algn="ctr"/>
            <a:endParaRPr lang="en-US" sz="9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App</a:t>
            </a:r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rec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r>
              <a:rPr lang="en-US" sz="9600" dirty="0">
                <a:ln w="0"/>
                <a:solidFill>
                  <a:srgbClr val="CC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ate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649774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 – I ate at the end of appreciate.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9D7973-E4ED-4C73-863E-769BF337CCDC}"/>
              </a:ext>
            </a:extLst>
          </p:cNvPr>
          <p:cNvSpPr txBox="1"/>
          <p:nvPr/>
        </p:nvSpPr>
        <p:spPr>
          <a:xfrm>
            <a:off x="571499" y="2938419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Say: </a:t>
            </a:r>
            <a:r>
              <a:rPr lang="en-GB" sz="5400" dirty="0">
                <a:solidFill>
                  <a:srgbClr val="FF0000"/>
                </a:solidFill>
              </a:rPr>
              <a:t>app</a:t>
            </a:r>
            <a:r>
              <a:rPr lang="en-GB" sz="5400" dirty="0"/>
              <a:t> – </a:t>
            </a:r>
            <a:r>
              <a:rPr lang="en-GB" sz="5400" dirty="0">
                <a:solidFill>
                  <a:srgbClr val="00B050"/>
                </a:solidFill>
              </a:rPr>
              <a:t>rec</a:t>
            </a:r>
            <a:r>
              <a:rPr lang="en-GB" sz="5400" dirty="0"/>
              <a:t> – </a:t>
            </a:r>
            <a:r>
              <a:rPr lang="en-GB" sz="5400" dirty="0">
                <a:solidFill>
                  <a:schemeClr val="accent1"/>
                </a:solidFill>
              </a:rPr>
              <a:t>i</a:t>
            </a:r>
            <a:r>
              <a:rPr lang="en-GB" sz="5400" dirty="0"/>
              <a:t> -</a:t>
            </a:r>
            <a:r>
              <a:rPr lang="en-GB" sz="5400" dirty="0">
                <a:solidFill>
                  <a:srgbClr val="CC0099"/>
                </a:solidFill>
              </a:rPr>
              <a:t>ate</a:t>
            </a:r>
            <a:r>
              <a:rPr lang="en-GB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82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tt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ached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571500" y="3400085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7999562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double ‘</a:t>
            </a:r>
            <a:r>
              <a:rPr lang="en-GB" sz="2800" i="1" dirty="0" err="1"/>
              <a:t>tt</a:t>
            </a:r>
            <a:r>
              <a:rPr lang="en-GB" sz="2800" i="1" dirty="0"/>
              <a:t>’ when you sound the word out.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70264-19E1-4D7F-9ED4-0DC2318FC97D}"/>
              </a:ext>
            </a:extLst>
          </p:cNvPr>
          <p:cNvSpPr txBox="1"/>
          <p:nvPr/>
        </p:nvSpPr>
        <p:spPr>
          <a:xfrm>
            <a:off x="571499" y="2738365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Two </a:t>
            </a:r>
            <a:r>
              <a:rPr lang="en-GB" sz="5400" dirty="0" err="1">
                <a:solidFill>
                  <a:srgbClr val="FF0000"/>
                </a:solidFill>
              </a:rPr>
              <a:t>tt</a:t>
            </a:r>
            <a:r>
              <a:rPr lang="en-GB" sz="5400" dirty="0" err="1"/>
              <a:t>’s</a:t>
            </a:r>
            <a:r>
              <a:rPr lang="en-GB" sz="5400" dirty="0"/>
              <a:t> a</a:t>
            </a:r>
            <a:r>
              <a:rPr lang="en-GB" sz="8000" dirty="0">
                <a:solidFill>
                  <a:srgbClr val="FF0000"/>
                </a:solidFill>
              </a:rPr>
              <a:t>tt</a:t>
            </a:r>
            <a:r>
              <a:rPr lang="en-GB" sz="5400" dirty="0"/>
              <a:t>ached together. 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009A71-241D-418F-BDB6-DD56C7E063D0}"/>
              </a:ext>
            </a:extLst>
          </p:cNvPr>
          <p:cNvCxnSpPr>
            <a:cxnSpLocks/>
          </p:cNvCxnSpPr>
          <p:nvPr/>
        </p:nvCxnSpPr>
        <p:spPr>
          <a:xfrm flipV="1">
            <a:off x="3857625" y="1765706"/>
            <a:ext cx="962026" cy="1291819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2923643-93E0-47E1-B463-988B67AAC1F7}"/>
              </a:ext>
            </a:extLst>
          </p:cNvPr>
          <p:cNvSpPr/>
          <p:nvPr/>
        </p:nvSpPr>
        <p:spPr>
          <a:xfrm rot="21273802">
            <a:off x="9182562" y="5562128"/>
            <a:ext cx="1590213" cy="15193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Button">
              <a:avLst/>
            </a:prstTxWarp>
            <a:spAutoFit/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en-US" sz="13800" b="0" cap="none" spc="0" dirty="0" err="1">
                <a:ln w="38100">
                  <a:solidFill>
                    <a:srgbClr val="CC0099"/>
                  </a:solidFill>
                </a:ln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10800000" scaled="1"/>
                  <a:tileRect/>
                </a:gra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tt</a:t>
            </a:r>
            <a:endParaRPr lang="en-US" sz="13800" b="0" cap="none" spc="0" dirty="0">
              <a:ln w="38100">
                <a:solidFill>
                  <a:srgbClr val="CC0099"/>
                </a:solidFill>
              </a:ln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98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vail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able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B009A71-241D-418F-BDB6-DD56C7E063D0}"/>
              </a:ext>
            </a:extLst>
          </p:cNvPr>
          <p:cNvCxnSpPr>
            <a:cxnSpLocks/>
          </p:cNvCxnSpPr>
          <p:nvPr/>
        </p:nvCxnSpPr>
        <p:spPr>
          <a:xfrm flipV="1">
            <a:off x="4092606" y="1762126"/>
            <a:ext cx="1460469" cy="1380569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C0EBB2-9629-46A8-9CA9-C8445EB19E35}"/>
              </a:ext>
            </a:extLst>
          </p:cNvPr>
          <p:cNvSpPr txBox="1"/>
          <p:nvPr/>
        </p:nvSpPr>
        <p:spPr>
          <a:xfrm>
            <a:off x="571499" y="2938419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Vail</a:t>
            </a:r>
            <a:r>
              <a:rPr lang="en-GB" sz="5400" dirty="0"/>
              <a:t> is a ski resort.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5E74DC-0FA7-4C2C-9C44-2801E73C4DF4}"/>
              </a:ext>
            </a:extLst>
          </p:cNvPr>
          <p:cNvSpPr txBox="1"/>
          <p:nvPr/>
        </p:nvSpPr>
        <p:spPr>
          <a:xfrm>
            <a:off x="295822" y="5805577"/>
            <a:ext cx="11600355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 but don’t forget that Vail is a ski resort </a:t>
            </a:r>
          </a:p>
          <a:p>
            <a:r>
              <a:rPr lang="en-GB" sz="2800" i="1" dirty="0"/>
              <a:t>in Colorado.</a:t>
            </a:r>
          </a:p>
        </p:txBody>
      </p:sp>
      <p:pic>
        <p:nvPicPr>
          <p:cNvPr id="11" name="Graphic 10" descr="Cross country skiing">
            <a:extLst>
              <a:ext uri="{FF2B5EF4-FFF2-40B4-BE49-F238E27FC236}">
                <a16:creationId xmlns:a16="http://schemas.microsoft.com/office/drawing/2014/main" id="{2CE619F1-DAFC-4696-B6E9-71E3D28BF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2873" y="3945179"/>
            <a:ext cx="1640890" cy="164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43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Av</a:t>
            </a:r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er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428625" y="3206604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70264-19E1-4D7F-9ED4-0DC2318FC97D}"/>
              </a:ext>
            </a:extLst>
          </p:cNvPr>
          <p:cNvSpPr txBox="1"/>
          <p:nvPr/>
        </p:nvSpPr>
        <p:spPr>
          <a:xfrm>
            <a:off x="571499" y="2938420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FC2C2-D495-41E9-A2C4-4393DDCF6EDD}"/>
              </a:ext>
            </a:extLst>
          </p:cNvPr>
          <p:cNvSpPr txBox="1"/>
          <p:nvPr/>
        </p:nvSpPr>
        <p:spPr>
          <a:xfrm>
            <a:off x="571499" y="2967335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Say: </a:t>
            </a:r>
            <a:r>
              <a:rPr lang="en-GB" sz="5400" dirty="0" err="1">
                <a:solidFill>
                  <a:srgbClr val="FF0000"/>
                </a:solidFill>
              </a:rPr>
              <a:t>av</a:t>
            </a:r>
            <a:r>
              <a:rPr lang="en-GB" sz="5400" dirty="0"/>
              <a:t> –</a:t>
            </a:r>
            <a:r>
              <a:rPr lang="en-GB" sz="5400" dirty="0">
                <a:solidFill>
                  <a:srgbClr val="00B050"/>
                </a:solidFill>
              </a:rPr>
              <a:t> </a:t>
            </a:r>
            <a:r>
              <a:rPr lang="en-GB" sz="5400" dirty="0" err="1">
                <a:solidFill>
                  <a:srgbClr val="00B050"/>
                </a:solidFill>
              </a:rPr>
              <a:t>er</a:t>
            </a:r>
            <a:r>
              <a:rPr lang="en-GB" sz="5400" dirty="0">
                <a:solidFill>
                  <a:srgbClr val="00B050"/>
                </a:solidFill>
              </a:rPr>
              <a:t> </a:t>
            </a:r>
            <a:r>
              <a:rPr lang="en-GB" sz="5400" dirty="0"/>
              <a:t>– </a:t>
            </a:r>
            <a:r>
              <a:rPr lang="en-GB" sz="5400" dirty="0">
                <a:solidFill>
                  <a:schemeClr val="accent1"/>
                </a:solidFill>
              </a:rPr>
              <a:t>age</a:t>
            </a:r>
            <a:r>
              <a:rPr lang="en-GB" sz="54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612424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syllables.</a:t>
            </a:r>
          </a:p>
        </p:txBody>
      </p:sp>
    </p:spTree>
    <p:extLst>
      <p:ext uri="{BB962C8B-B14F-4D97-AF65-F5344CB8AC3E}">
        <p14:creationId xmlns:p14="http://schemas.microsoft.com/office/powerpoint/2010/main" val="256977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w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kward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612424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8E099F-B4AE-457D-BD67-D19703C33D96}"/>
              </a:ext>
            </a:extLst>
          </p:cNvPr>
          <p:cNvCxnSpPr>
            <a:cxnSpLocks/>
          </p:cNvCxnSpPr>
          <p:nvPr/>
        </p:nvCxnSpPr>
        <p:spPr>
          <a:xfrm flipH="1" flipV="1">
            <a:off x="5029200" y="1703278"/>
            <a:ext cx="1933575" cy="1503326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CBF1F4A9-E691-467F-8C8D-CE4A6C5FD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197850">
            <a:off x="9013675" y="3705841"/>
            <a:ext cx="1968033" cy="19680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853085-66F9-46B9-9586-175A05FE8263}"/>
              </a:ext>
            </a:extLst>
          </p:cNvPr>
          <p:cNvSpPr txBox="1"/>
          <p:nvPr/>
        </p:nvSpPr>
        <p:spPr>
          <a:xfrm>
            <a:off x="571499" y="2767282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‘</a:t>
            </a:r>
            <a:r>
              <a:rPr lang="en-GB" sz="5400" dirty="0">
                <a:solidFill>
                  <a:srgbClr val="FF0000"/>
                </a:solidFill>
              </a:rPr>
              <a:t>W</a:t>
            </a:r>
            <a:r>
              <a:rPr lang="en-GB" sz="5400" dirty="0"/>
              <a:t>illiam’ felt a</a:t>
            </a:r>
            <a:r>
              <a:rPr lang="en-GB" sz="8000" dirty="0">
                <a:solidFill>
                  <a:srgbClr val="FF0000"/>
                </a:solidFill>
              </a:rPr>
              <a:t>w</a:t>
            </a:r>
            <a:r>
              <a:rPr lang="en-GB" sz="5400" dirty="0"/>
              <a:t>kward. </a:t>
            </a:r>
          </a:p>
        </p:txBody>
      </p:sp>
    </p:spTree>
    <p:extLst>
      <p:ext uri="{BB962C8B-B14F-4D97-AF65-F5344CB8AC3E}">
        <p14:creationId xmlns:p14="http://schemas.microsoft.com/office/powerpoint/2010/main" val="293906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Bar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gain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612424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8E099F-B4AE-457D-BD67-D19703C33D96}"/>
              </a:ext>
            </a:extLst>
          </p:cNvPr>
          <p:cNvCxnSpPr>
            <a:cxnSpLocks/>
          </p:cNvCxnSpPr>
          <p:nvPr/>
        </p:nvCxnSpPr>
        <p:spPr>
          <a:xfrm flipH="1" flipV="1">
            <a:off x="7496176" y="1828801"/>
            <a:ext cx="742949" cy="1338591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5" name="Graphic 14" descr="Shopping bag">
            <a:extLst>
              <a:ext uri="{FF2B5EF4-FFF2-40B4-BE49-F238E27FC236}">
                <a16:creationId xmlns:a16="http://schemas.microsoft.com/office/drawing/2014/main" id="{5C91A1FC-E3FC-43FB-9AE1-A5954261B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20311" y="4856654"/>
            <a:ext cx="1666875" cy="1666875"/>
          </a:xfrm>
          <a:prstGeom prst="rect">
            <a:avLst/>
          </a:prstGeom>
        </p:spPr>
      </p:pic>
      <p:pic>
        <p:nvPicPr>
          <p:cNvPr id="17" name="Graphic 16" descr="Coins">
            <a:extLst>
              <a:ext uri="{FF2B5EF4-FFF2-40B4-BE49-F238E27FC236}">
                <a16:creationId xmlns:a16="http://schemas.microsoft.com/office/drawing/2014/main" id="{30D99A44-E623-4E72-9BD6-97A1CE6B77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10687" y="5327234"/>
            <a:ext cx="914400" cy="914400"/>
          </a:xfrm>
          <a:prstGeom prst="rect">
            <a:avLst/>
          </a:prstGeom>
        </p:spPr>
      </p:pic>
      <p:pic>
        <p:nvPicPr>
          <p:cNvPr id="19" name="Graphic 18" descr="Tag">
            <a:extLst>
              <a:ext uri="{FF2B5EF4-FFF2-40B4-BE49-F238E27FC236}">
                <a16:creationId xmlns:a16="http://schemas.microsoft.com/office/drawing/2014/main" id="{20DA740D-B1D8-4F58-BE11-8DF7B2B34E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05911" y="4499984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025A720-03D1-4F2D-8EF0-FF7BC0871261}"/>
              </a:ext>
            </a:extLst>
          </p:cNvPr>
          <p:cNvSpPr txBox="1"/>
          <p:nvPr/>
        </p:nvSpPr>
        <p:spPr>
          <a:xfrm>
            <a:off x="571499" y="2767283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You </a:t>
            </a:r>
            <a:r>
              <a:rPr lang="en-GB" sz="5400" dirty="0">
                <a:solidFill>
                  <a:srgbClr val="FF0000"/>
                </a:solidFill>
              </a:rPr>
              <a:t>gain</a:t>
            </a:r>
            <a:r>
              <a:rPr lang="en-GB" sz="5400" dirty="0"/>
              <a:t> in a bar</a:t>
            </a:r>
            <a:r>
              <a:rPr lang="en-GB" sz="8000" dirty="0">
                <a:solidFill>
                  <a:srgbClr val="FF0000"/>
                </a:solidFill>
              </a:rPr>
              <a:t>gain</a:t>
            </a:r>
            <a:r>
              <a:rPr lang="en-GB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736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Bru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se</a:t>
            </a:r>
            <a:endParaRPr lang="en-US" sz="9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FC2C2-D495-41E9-A2C4-4393DDCF6EDD}"/>
              </a:ext>
            </a:extLst>
          </p:cNvPr>
          <p:cNvSpPr txBox="1"/>
          <p:nvPr/>
        </p:nvSpPr>
        <p:spPr>
          <a:xfrm>
            <a:off x="800146" y="3233667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I</a:t>
            </a:r>
            <a:r>
              <a:rPr lang="en-GB" sz="5400" dirty="0"/>
              <a:t> see a bru</a:t>
            </a:r>
            <a:r>
              <a:rPr lang="en-GB" sz="8000" dirty="0">
                <a:solidFill>
                  <a:srgbClr val="FF0000"/>
                </a:solidFill>
              </a:rPr>
              <a:t>i</a:t>
            </a:r>
            <a:r>
              <a:rPr lang="en-GB" sz="5400" dirty="0"/>
              <a:t>se.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8180958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sound the word out and don’t forget the ‘</a:t>
            </a:r>
            <a:r>
              <a:rPr lang="en-GB" sz="2800" i="1" dirty="0" err="1"/>
              <a:t>i</a:t>
            </a:r>
            <a:r>
              <a:rPr lang="en-GB" sz="2800" i="1" dirty="0"/>
              <a:t>.’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8E099F-B4AE-457D-BD67-D19703C33D96}"/>
              </a:ext>
            </a:extLst>
          </p:cNvPr>
          <p:cNvCxnSpPr>
            <a:cxnSpLocks/>
          </p:cNvCxnSpPr>
          <p:nvPr/>
        </p:nvCxnSpPr>
        <p:spPr>
          <a:xfrm flipH="1" flipV="1">
            <a:off x="6648450" y="1752600"/>
            <a:ext cx="619125" cy="1762126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Graphic 17" descr="Eye">
            <a:extLst>
              <a:ext uri="{FF2B5EF4-FFF2-40B4-BE49-F238E27FC236}">
                <a16:creationId xmlns:a16="http://schemas.microsoft.com/office/drawing/2014/main" id="{D9FC4569-C0E8-4F2B-B5BE-02EA2E62CF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907658">
            <a:off x="2100333" y="2216003"/>
            <a:ext cx="1981200" cy="1981200"/>
          </a:xfrm>
          <a:prstGeom prst="rect">
            <a:avLst/>
          </a:prstGeom>
        </p:spPr>
      </p:pic>
      <p:pic>
        <p:nvPicPr>
          <p:cNvPr id="23" name="Graphic 22" descr="Worried Face with Solid Fill">
            <a:extLst>
              <a:ext uri="{FF2B5EF4-FFF2-40B4-BE49-F238E27FC236}">
                <a16:creationId xmlns:a16="http://schemas.microsoft.com/office/drawing/2014/main" id="{B68402EF-2DE8-47D0-AB91-254A9C7260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4326" y="4310461"/>
            <a:ext cx="1745475" cy="174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25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Cate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gory</a:t>
            </a:r>
            <a:endParaRPr lang="en-US" sz="9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835485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sometimes you need to split words strangely.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8E099F-B4AE-457D-BD67-D19703C33D96}"/>
              </a:ext>
            </a:extLst>
          </p:cNvPr>
          <p:cNvCxnSpPr>
            <a:cxnSpLocks/>
          </p:cNvCxnSpPr>
          <p:nvPr/>
        </p:nvCxnSpPr>
        <p:spPr>
          <a:xfrm flipH="1" flipV="1">
            <a:off x="5615035" y="1717401"/>
            <a:ext cx="1744553" cy="1815912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E91B20D-C292-4D4C-9EAC-E6AAFC1CAEEF}"/>
              </a:ext>
            </a:extLst>
          </p:cNvPr>
          <p:cNvSpPr txBox="1"/>
          <p:nvPr/>
        </p:nvSpPr>
        <p:spPr>
          <a:xfrm>
            <a:off x="663865" y="3195577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Split the word into: </a:t>
            </a:r>
            <a:r>
              <a:rPr lang="en-GB" sz="5400" dirty="0">
                <a:solidFill>
                  <a:srgbClr val="FF0000"/>
                </a:solidFill>
              </a:rPr>
              <a:t>cate</a:t>
            </a:r>
            <a:r>
              <a:rPr lang="en-GB" sz="5400" dirty="0"/>
              <a:t> - </a:t>
            </a:r>
            <a:r>
              <a:rPr lang="en-GB" sz="5400" dirty="0">
                <a:solidFill>
                  <a:schemeClr val="accent1"/>
                </a:solidFill>
              </a:rPr>
              <a:t>gory</a:t>
            </a:r>
            <a:r>
              <a:rPr lang="en-GB" sz="5400" dirty="0"/>
              <a:t>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97BBC85-435F-4267-8FF9-171E75944E6B}"/>
              </a:ext>
            </a:extLst>
          </p:cNvPr>
          <p:cNvCxnSpPr>
            <a:cxnSpLocks/>
          </p:cNvCxnSpPr>
          <p:nvPr/>
        </p:nvCxnSpPr>
        <p:spPr>
          <a:xfrm flipH="1" flipV="1">
            <a:off x="7701185" y="1690508"/>
            <a:ext cx="1744553" cy="1815912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664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ry</a:t>
            </a:r>
            <a:endParaRPr lang="en-US" sz="96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10615342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sound the word out and don’t forget the only vowel is an ‘e.’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FDDA15D-889E-4628-9023-F6115663E097}"/>
              </a:ext>
            </a:extLst>
          </p:cNvPr>
          <p:cNvCxnSpPr>
            <a:cxnSpLocks/>
          </p:cNvCxnSpPr>
          <p:nvPr/>
        </p:nvCxnSpPr>
        <p:spPr>
          <a:xfrm flipH="1" flipV="1">
            <a:off x="7610475" y="1749643"/>
            <a:ext cx="1047751" cy="1956287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F8EF524-5A37-4D8F-9A1D-CB623C4CB9F7}"/>
              </a:ext>
            </a:extLst>
          </p:cNvPr>
          <p:cNvCxnSpPr>
            <a:cxnSpLocks/>
          </p:cNvCxnSpPr>
          <p:nvPr/>
        </p:nvCxnSpPr>
        <p:spPr>
          <a:xfrm flipH="1" flipV="1">
            <a:off x="6472243" y="1703896"/>
            <a:ext cx="1366832" cy="2002033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4430204-274A-4EA5-9451-946FEA753EA0}"/>
              </a:ext>
            </a:extLst>
          </p:cNvPr>
          <p:cNvCxnSpPr>
            <a:cxnSpLocks/>
          </p:cNvCxnSpPr>
          <p:nvPr/>
        </p:nvCxnSpPr>
        <p:spPr>
          <a:xfrm flipH="1" flipV="1">
            <a:off x="4638677" y="1724695"/>
            <a:ext cx="2114548" cy="2060728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68A6F8-6E94-476F-AE59-E231984AEF00}"/>
              </a:ext>
            </a:extLst>
          </p:cNvPr>
          <p:cNvSpPr txBox="1"/>
          <p:nvPr/>
        </p:nvSpPr>
        <p:spPr>
          <a:xfrm>
            <a:off x="800146" y="3233668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All the </a:t>
            </a:r>
            <a:r>
              <a:rPr lang="en-GB" sz="5400" dirty="0">
                <a:solidFill>
                  <a:srgbClr val="FF0000"/>
                </a:solidFill>
              </a:rPr>
              <a:t>e</a:t>
            </a:r>
            <a:r>
              <a:rPr lang="en-GB" sz="5400" dirty="0"/>
              <a:t>’s in c</a:t>
            </a:r>
            <a:r>
              <a:rPr lang="en-GB" sz="8000" dirty="0">
                <a:solidFill>
                  <a:srgbClr val="FF0000"/>
                </a:solidFill>
              </a:rPr>
              <a:t>e</a:t>
            </a:r>
            <a:r>
              <a:rPr lang="en-GB" sz="5400" dirty="0"/>
              <a:t>m</a:t>
            </a:r>
            <a:r>
              <a:rPr lang="en-GB" sz="8000" dirty="0">
                <a:solidFill>
                  <a:srgbClr val="FF0000"/>
                </a:solidFill>
              </a:rPr>
              <a:t>e</a:t>
            </a:r>
            <a:r>
              <a:rPr lang="en-GB" sz="5400" dirty="0"/>
              <a:t>t</a:t>
            </a:r>
            <a:r>
              <a:rPr lang="en-GB" sz="8000" dirty="0">
                <a:solidFill>
                  <a:srgbClr val="FF0000"/>
                </a:solidFill>
              </a:rPr>
              <a:t>e</a:t>
            </a:r>
            <a:r>
              <a:rPr lang="en-GB" sz="5400" dirty="0"/>
              <a:t>ry. </a:t>
            </a:r>
          </a:p>
        </p:txBody>
      </p:sp>
    </p:spTree>
    <p:extLst>
      <p:ext uri="{BB962C8B-B14F-4D97-AF65-F5344CB8AC3E}">
        <p14:creationId xmlns:p14="http://schemas.microsoft.com/office/powerpoint/2010/main" val="403403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Co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mm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r>
              <a:rPr lang="en-US" sz="96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tt</a:t>
            </a:r>
            <a:r>
              <a:rPr lang="en-US" sz="9600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111922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 but remember all the double letters!</a:t>
            </a:r>
          </a:p>
        </p:txBody>
      </p:sp>
      <p:pic>
        <p:nvPicPr>
          <p:cNvPr id="17" name="Graphic 16" descr="Meeting">
            <a:extLst>
              <a:ext uri="{FF2B5EF4-FFF2-40B4-BE49-F238E27FC236}">
                <a16:creationId xmlns:a16="http://schemas.microsoft.com/office/drawing/2014/main" id="{BE2FA10F-7910-409F-8EFE-DEACDAC7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4300" y="4500336"/>
            <a:ext cx="1583399" cy="15833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C3E237-B3A3-45CE-83E9-B4A22527A2EB}"/>
              </a:ext>
            </a:extLst>
          </p:cNvPr>
          <p:cNvSpPr txBox="1"/>
          <p:nvPr/>
        </p:nvSpPr>
        <p:spPr>
          <a:xfrm>
            <a:off x="800146" y="3433722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Double letters make a committee. </a:t>
            </a:r>
          </a:p>
        </p:txBody>
      </p:sp>
    </p:spTree>
    <p:extLst>
      <p:ext uri="{BB962C8B-B14F-4D97-AF65-F5344CB8AC3E}">
        <p14:creationId xmlns:p14="http://schemas.microsoft.com/office/powerpoint/2010/main" val="256418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57782B-8CC5-4B57-B52C-54F8187C90F4}"/>
              </a:ext>
            </a:extLst>
          </p:cNvPr>
          <p:cNvSpPr txBox="1"/>
          <p:nvPr/>
        </p:nvSpPr>
        <p:spPr>
          <a:xfrm>
            <a:off x="252498" y="463854"/>
            <a:ext cx="1175930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800" dirty="0"/>
              <a:t>Year 5 &amp; 6 </a:t>
            </a:r>
          </a:p>
          <a:p>
            <a:pPr algn="ctr"/>
            <a:r>
              <a:rPr lang="en-GB" sz="8800" dirty="0"/>
              <a:t>Statutory Spellings </a:t>
            </a:r>
          </a:p>
          <a:p>
            <a:pPr algn="ctr"/>
            <a:endParaRPr lang="en-GB" dirty="0"/>
          </a:p>
          <a:p>
            <a:pPr algn="ctr"/>
            <a:r>
              <a:rPr lang="en-GB" sz="2000" dirty="0"/>
              <a:t>In this presentation you will find a spelling rhyme for the first twenty words that are listed in the year 5 &amp; 6 </a:t>
            </a:r>
          </a:p>
          <a:p>
            <a:pPr algn="ctr"/>
            <a:r>
              <a:rPr lang="en-GB" sz="2000" dirty="0"/>
              <a:t>statutory spelling list set by the government. All pupils, by the time they have reached the end of Year 6, are </a:t>
            </a:r>
          </a:p>
          <a:p>
            <a:pPr algn="ctr"/>
            <a:r>
              <a:rPr lang="en-GB" sz="2000" dirty="0"/>
              <a:t>expected to be able to spell these words. </a:t>
            </a:r>
          </a:p>
          <a:p>
            <a:pPr algn="ctr"/>
            <a:endParaRPr lang="en-GB" sz="2000" dirty="0"/>
          </a:p>
          <a:p>
            <a:pPr algn="ctr"/>
            <a:r>
              <a:rPr lang="en-GB" sz="3200" dirty="0"/>
              <a:t>These rhymes are tried and tested – I have used them with my Year 6 </a:t>
            </a:r>
          </a:p>
          <a:p>
            <a:pPr algn="ctr"/>
            <a:r>
              <a:rPr lang="en-GB" sz="3200" dirty="0"/>
              <a:t>classes and some of the rhymes have even been suggested </a:t>
            </a:r>
          </a:p>
          <a:p>
            <a:pPr algn="ctr"/>
            <a:r>
              <a:rPr lang="en-GB" sz="3200" dirty="0"/>
              <a:t>by former pupils! 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4989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071609" y="537640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Co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mm</a:t>
            </a:r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uni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cate</a:t>
            </a:r>
            <a:endParaRPr lang="en-US" sz="960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334333" y="5805577"/>
            <a:ext cx="11286167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 but remember to use ‘my </a:t>
            </a:r>
            <a:r>
              <a:rPr lang="en-GB" sz="2800" i="1" dirty="0" err="1"/>
              <a:t>my</a:t>
            </a:r>
            <a:r>
              <a:rPr lang="en-GB" sz="2800" i="1" dirty="0"/>
              <a:t> UNI’ to </a:t>
            </a:r>
          </a:p>
          <a:p>
            <a:r>
              <a:rPr lang="en-GB" sz="2800" i="1" dirty="0"/>
              <a:t>spell the middle section.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D6AE43-0351-4C81-A84B-CAEFFA80E10B}"/>
              </a:ext>
            </a:extLst>
          </p:cNvPr>
          <p:cNvSpPr txBox="1"/>
          <p:nvPr/>
        </p:nvSpPr>
        <p:spPr>
          <a:xfrm>
            <a:off x="800146" y="3433722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M</a:t>
            </a:r>
            <a:r>
              <a:rPr lang="en-GB" sz="5400" dirty="0"/>
              <a:t>y, </a:t>
            </a:r>
            <a:r>
              <a:rPr lang="en-GB" sz="5400" dirty="0">
                <a:solidFill>
                  <a:srgbClr val="FF0000"/>
                </a:solidFill>
              </a:rPr>
              <a:t>M</a:t>
            </a:r>
            <a:r>
              <a:rPr lang="en-GB" sz="5400" dirty="0"/>
              <a:t>y </a:t>
            </a:r>
            <a:r>
              <a:rPr lang="en-GB" sz="5400" dirty="0">
                <a:solidFill>
                  <a:srgbClr val="00B050"/>
                </a:solidFill>
              </a:rPr>
              <a:t>UNI</a:t>
            </a:r>
            <a:r>
              <a:rPr lang="en-GB" sz="5400" dirty="0"/>
              <a:t>. </a:t>
            </a:r>
          </a:p>
        </p:txBody>
      </p:sp>
      <p:pic>
        <p:nvPicPr>
          <p:cNvPr id="4" name="Graphic 3" descr="Building">
            <a:extLst>
              <a:ext uri="{FF2B5EF4-FFF2-40B4-BE49-F238E27FC236}">
                <a16:creationId xmlns:a16="http://schemas.microsoft.com/office/drawing/2014/main" id="{AB66ECBD-3723-4430-96ED-7952A6AA6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7728" y="4357052"/>
            <a:ext cx="1092772" cy="109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071609" y="537640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Com</a:t>
            </a:r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mun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ity </a:t>
            </a:r>
            <a:endParaRPr lang="en-US" sz="960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428625" y="3206604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70264-19E1-4D7F-9ED4-0DC2318FC97D}"/>
              </a:ext>
            </a:extLst>
          </p:cNvPr>
          <p:cNvSpPr txBox="1"/>
          <p:nvPr/>
        </p:nvSpPr>
        <p:spPr>
          <a:xfrm>
            <a:off x="571499" y="2938420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FC2C2-D495-41E9-A2C4-4393DDCF6EDD}"/>
              </a:ext>
            </a:extLst>
          </p:cNvPr>
          <p:cNvSpPr txBox="1"/>
          <p:nvPr/>
        </p:nvSpPr>
        <p:spPr>
          <a:xfrm>
            <a:off x="895350" y="3429000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8992655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have fun with words and say them STRANGELY…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85CBA8-A16D-4F0D-9125-0E23A5B94FDF}"/>
              </a:ext>
            </a:extLst>
          </p:cNvPr>
          <p:cNvSpPr txBox="1"/>
          <p:nvPr/>
        </p:nvSpPr>
        <p:spPr>
          <a:xfrm>
            <a:off x="800146" y="3433722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Say: </a:t>
            </a:r>
            <a:r>
              <a:rPr lang="en-GB" sz="5400" dirty="0">
                <a:solidFill>
                  <a:srgbClr val="FF0000"/>
                </a:solidFill>
              </a:rPr>
              <a:t>com</a:t>
            </a:r>
            <a:r>
              <a:rPr lang="en-GB" sz="5400" dirty="0"/>
              <a:t> – </a:t>
            </a:r>
            <a:r>
              <a:rPr lang="en-GB" sz="5400" dirty="0" err="1">
                <a:solidFill>
                  <a:srgbClr val="00B050"/>
                </a:solidFill>
              </a:rPr>
              <a:t>mun</a:t>
            </a:r>
            <a:r>
              <a:rPr lang="en-GB" sz="5400" dirty="0"/>
              <a:t> –</a:t>
            </a:r>
            <a:r>
              <a:rPr lang="en-GB" sz="5400" dirty="0">
                <a:solidFill>
                  <a:schemeClr val="accent1"/>
                </a:solidFill>
              </a:rPr>
              <a:t> </a:t>
            </a:r>
            <a:r>
              <a:rPr lang="en-GB" sz="5400" dirty="0" err="1">
                <a:solidFill>
                  <a:schemeClr val="accent1"/>
                </a:solidFill>
              </a:rPr>
              <a:t>ity</a:t>
            </a:r>
            <a:r>
              <a:rPr lang="en-GB" sz="540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4" name="Graphic 3" descr="Voice">
            <a:extLst>
              <a:ext uri="{FF2B5EF4-FFF2-40B4-BE49-F238E27FC236}">
                <a16:creationId xmlns:a16="http://schemas.microsoft.com/office/drawing/2014/main" id="{8D0C843E-59EA-4FE3-ADAD-E82016ADB8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95949" y="4620514"/>
            <a:ext cx="13239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5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071609" y="537640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Com</a:t>
            </a:r>
            <a:r>
              <a:rPr lang="en-US" sz="9600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pet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it</a:t>
            </a:r>
            <a:r>
              <a:rPr lang="en-US" sz="9600" dirty="0">
                <a:ln w="0"/>
                <a:solidFill>
                  <a:srgbClr val="CC0099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ion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  </a:t>
            </a:r>
            <a:endParaRPr lang="en-US" sz="9600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428625" y="3206604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18473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endParaRPr lang="en-GB" sz="28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70264-19E1-4D7F-9ED4-0DC2318FC97D}"/>
              </a:ext>
            </a:extLst>
          </p:cNvPr>
          <p:cNvSpPr txBox="1"/>
          <p:nvPr/>
        </p:nvSpPr>
        <p:spPr>
          <a:xfrm>
            <a:off x="571499" y="2938420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FC2C2-D495-41E9-A2C4-4393DDCF6EDD}"/>
              </a:ext>
            </a:extLst>
          </p:cNvPr>
          <p:cNvSpPr txBox="1"/>
          <p:nvPr/>
        </p:nvSpPr>
        <p:spPr>
          <a:xfrm>
            <a:off x="895350" y="3429000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en-GB" sz="5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AEEE1F-5E2D-40E1-889E-FA6771BDF5F1}"/>
              </a:ext>
            </a:extLst>
          </p:cNvPr>
          <p:cNvSpPr txBox="1"/>
          <p:nvPr/>
        </p:nvSpPr>
        <p:spPr>
          <a:xfrm>
            <a:off x="571500" y="6236464"/>
            <a:ext cx="4288418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Split this word into syllables.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85CBA8-A16D-4F0D-9125-0E23A5B94FDF}"/>
              </a:ext>
            </a:extLst>
          </p:cNvPr>
          <p:cNvSpPr txBox="1"/>
          <p:nvPr/>
        </p:nvSpPr>
        <p:spPr>
          <a:xfrm>
            <a:off x="800146" y="3433722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Say: </a:t>
            </a:r>
            <a:r>
              <a:rPr lang="en-GB" sz="5400" dirty="0">
                <a:solidFill>
                  <a:srgbClr val="FF0000"/>
                </a:solidFill>
              </a:rPr>
              <a:t>com</a:t>
            </a:r>
            <a:r>
              <a:rPr lang="en-GB" sz="5400" dirty="0"/>
              <a:t> – </a:t>
            </a:r>
            <a:r>
              <a:rPr lang="en-GB" sz="5400" dirty="0">
                <a:solidFill>
                  <a:srgbClr val="00B050"/>
                </a:solidFill>
              </a:rPr>
              <a:t>pet</a:t>
            </a:r>
            <a:r>
              <a:rPr lang="en-GB" sz="5400" dirty="0"/>
              <a:t> –</a:t>
            </a:r>
            <a:r>
              <a:rPr lang="en-GB" sz="5400" dirty="0">
                <a:solidFill>
                  <a:schemeClr val="accent1"/>
                </a:solidFill>
              </a:rPr>
              <a:t> it – </a:t>
            </a:r>
            <a:r>
              <a:rPr lang="en-GB" sz="5400" dirty="0">
                <a:solidFill>
                  <a:srgbClr val="CC0099"/>
                </a:solidFill>
              </a:rPr>
              <a:t>ion</a:t>
            </a:r>
            <a:r>
              <a:rPr lang="en-GB" sz="5400" dirty="0">
                <a:solidFill>
                  <a:schemeClr val="accent1"/>
                </a:solidFill>
              </a:rPr>
              <a:t>  </a:t>
            </a:r>
          </a:p>
        </p:txBody>
      </p:sp>
      <p:pic>
        <p:nvPicPr>
          <p:cNvPr id="7" name="Graphic 6" descr="Trophy">
            <a:extLst>
              <a:ext uri="{FF2B5EF4-FFF2-40B4-BE49-F238E27FC236}">
                <a16:creationId xmlns:a16="http://schemas.microsoft.com/office/drawing/2014/main" id="{0A37AB3F-1FB4-402A-8F0E-FB0438DFF3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8374" y="4591618"/>
            <a:ext cx="1581150" cy="1581150"/>
          </a:xfrm>
          <a:prstGeom prst="rect">
            <a:avLst/>
          </a:prstGeom>
        </p:spPr>
      </p:pic>
      <p:pic>
        <p:nvPicPr>
          <p:cNvPr id="13" name="Graphic 12" descr="Clapping Hands">
            <a:extLst>
              <a:ext uri="{FF2B5EF4-FFF2-40B4-BE49-F238E27FC236}">
                <a16:creationId xmlns:a16="http://schemas.microsoft.com/office/drawing/2014/main" id="{544B8E95-E672-487F-8095-F0905B5282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53525" y="54872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114518" y="862309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cc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mm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odate</a:t>
            </a:r>
          </a:p>
        </p:txBody>
      </p:sp>
      <p:pic>
        <p:nvPicPr>
          <p:cNvPr id="3" name="Graphic 2" descr="Tent">
            <a:extLst>
              <a:ext uri="{FF2B5EF4-FFF2-40B4-BE49-F238E27FC236}">
                <a16:creationId xmlns:a16="http://schemas.microsoft.com/office/drawing/2014/main" id="{5E8E80EF-70BA-458F-9076-4B4C101E7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57027" y="4097679"/>
            <a:ext cx="1846521" cy="1846521"/>
          </a:xfrm>
          <a:prstGeom prst="rect">
            <a:avLst/>
          </a:prstGeom>
        </p:spPr>
      </p:pic>
      <p:pic>
        <p:nvPicPr>
          <p:cNvPr id="7" name="Graphic 6" descr="Trailer">
            <a:extLst>
              <a:ext uri="{FF2B5EF4-FFF2-40B4-BE49-F238E27FC236}">
                <a16:creationId xmlns:a16="http://schemas.microsoft.com/office/drawing/2014/main" id="{CCD6FE7C-FEA8-4611-807C-A4D21AB20E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9734" y="4135522"/>
            <a:ext cx="1317293" cy="1317293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2A533E8-1533-4DDA-946B-CB1FA14D3FC4}"/>
              </a:ext>
            </a:extLst>
          </p:cNvPr>
          <p:cNvCxnSpPr>
            <a:cxnSpLocks/>
          </p:cNvCxnSpPr>
          <p:nvPr/>
        </p:nvCxnSpPr>
        <p:spPr>
          <a:xfrm flipV="1">
            <a:off x="2530549" y="2151267"/>
            <a:ext cx="467832" cy="1463804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9492E9F-EB7C-4D02-9A13-5064570FA11C}"/>
              </a:ext>
            </a:extLst>
          </p:cNvPr>
          <p:cNvSpPr txBox="1"/>
          <p:nvPr/>
        </p:nvSpPr>
        <p:spPr>
          <a:xfrm>
            <a:off x="884129" y="3480727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C</a:t>
            </a:r>
            <a:r>
              <a:rPr lang="en-GB" sz="5400" dirty="0"/>
              <a:t>ool </a:t>
            </a:r>
            <a:r>
              <a:rPr lang="en-GB" sz="5400" dirty="0">
                <a:solidFill>
                  <a:srgbClr val="FF0000"/>
                </a:solidFill>
              </a:rPr>
              <a:t>C</a:t>
            </a:r>
            <a:r>
              <a:rPr lang="en-GB" sz="5400" dirty="0"/>
              <a:t>ampers are </a:t>
            </a:r>
            <a:r>
              <a:rPr lang="en-GB" sz="5400" dirty="0">
                <a:solidFill>
                  <a:srgbClr val="FF0000"/>
                </a:solidFill>
              </a:rPr>
              <a:t>M</a:t>
            </a:r>
            <a:r>
              <a:rPr lang="en-GB" sz="5400" dirty="0"/>
              <a:t>y </a:t>
            </a:r>
            <a:r>
              <a:rPr lang="en-GB" sz="5400" dirty="0">
                <a:solidFill>
                  <a:srgbClr val="FF0000"/>
                </a:solidFill>
              </a:rPr>
              <a:t>M</a:t>
            </a:r>
            <a:r>
              <a:rPr lang="en-GB" sz="5400" dirty="0"/>
              <a:t>ates.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7E5FE59-996E-4C5C-9168-C18E7FB59CA2}"/>
              </a:ext>
            </a:extLst>
          </p:cNvPr>
          <p:cNvCxnSpPr>
            <a:cxnSpLocks/>
          </p:cNvCxnSpPr>
          <p:nvPr/>
        </p:nvCxnSpPr>
        <p:spPr>
          <a:xfrm flipH="1" flipV="1">
            <a:off x="3671112" y="2157308"/>
            <a:ext cx="241669" cy="1457762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2FCB9A9-0AC4-47CF-B937-59EA8A585235}"/>
              </a:ext>
            </a:extLst>
          </p:cNvPr>
          <p:cNvCxnSpPr>
            <a:cxnSpLocks/>
          </p:cNvCxnSpPr>
          <p:nvPr/>
        </p:nvCxnSpPr>
        <p:spPr>
          <a:xfrm flipH="1" flipV="1">
            <a:off x="5567253" y="2174693"/>
            <a:ext cx="1769212" cy="1514805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48238D7-AAF9-4E3B-9E82-BED838320835}"/>
              </a:ext>
            </a:extLst>
          </p:cNvPr>
          <p:cNvCxnSpPr>
            <a:cxnSpLocks/>
          </p:cNvCxnSpPr>
          <p:nvPr/>
        </p:nvCxnSpPr>
        <p:spPr>
          <a:xfrm flipH="1" flipV="1">
            <a:off x="6617329" y="2125767"/>
            <a:ext cx="1835555" cy="1563731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1397B0E-141D-40C8-A6E7-D1442672514A}"/>
              </a:ext>
            </a:extLst>
          </p:cNvPr>
          <p:cNvSpPr txBox="1"/>
          <p:nvPr/>
        </p:nvSpPr>
        <p:spPr>
          <a:xfrm>
            <a:off x="0" y="6107610"/>
            <a:ext cx="12146146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split the word into syllables BUT don’t forget double ‘c’ and double ‘m.’</a:t>
            </a:r>
          </a:p>
        </p:txBody>
      </p:sp>
    </p:spTree>
    <p:extLst>
      <p:ext uri="{BB962C8B-B14F-4D97-AF65-F5344CB8AC3E}">
        <p14:creationId xmlns:p14="http://schemas.microsoft.com/office/powerpoint/2010/main" val="37117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cc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ompany </a:t>
            </a:r>
          </a:p>
        </p:txBody>
      </p:sp>
      <p:pic>
        <p:nvPicPr>
          <p:cNvPr id="7" name="Graphic 6" descr="Cat">
            <a:extLst>
              <a:ext uri="{FF2B5EF4-FFF2-40B4-BE49-F238E27FC236}">
                <a16:creationId xmlns:a16="http://schemas.microsoft.com/office/drawing/2014/main" id="{4A91ECDF-6A27-4FB0-AB6F-2BF54AEDB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45972" y="5031077"/>
            <a:ext cx="1543050" cy="1543050"/>
          </a:xfrm>
          <a:prstGeom prst="rect">
            <a:avLst/>
          </a:prstGeom>
        </p:spPr>
      </p:pic>
      <p:pic>
        <p:nvPicPr>
          <p:cNvPr id="8" name="Graphic 7" descr="Cat">
            <a:extLst>
              <a:ext uri="{FF2B5EF4-FFF2-40B4-BE49-F238E27FC236}">
                <a16:creationId xmlns:a16="http://schemas.microsoft.com/office/drawing/2014/main" id="{C06440F4-EC22-40E2-820B-CF64FD38E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64098" y="4650753"/>
            <a:ext cx="1543050" cy="15430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DE31ADB-3C89-4324-BFDB-6CB5E26A7BD1}"/>
              </a:ext>
            </a:extLst>
          </p:cNvPr>
          <p:cNvSpPr txBox="1"/>
          <p:nvPr/>
        </p:nvSpPr>
        <p:spPr>
          <a:xfrm>
            <a:off x="862740" y="2755702"/>
            <a:ext cx="10466520" cy="215443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5400" dirty="0"/>
              <a:t>Two </a:t>
            </a:r>
            <a:r>
              <a:rPr lang="en-GB" sz="8000" dirty="0">
                <a:solidFill>
                  <a:srgbClr val="FF0000"/>
                </a:solidFill>
              </a:rPr>
              <a:t>C</a:t>
            </a:r>
            <a:r>
              <a:rPr lang="en-GB" sz="8000" dirty="0"/>
              <a:t>LEVER </a:t>
            </a:r>
            <a:r>
              <a:rPr lang="en-GB" sz="8000" dirty="0">
                <a:solidFill>
                  <a:srgbClr val="FF0000"/>
                </a:solidFill>
              </a:rPr>
              <a:t>C</a:t>
            </a:r>
            <a:r>
              <a:rPr lang="en-GB" sz="8000" dirty="0"/>
              <a:t>ATS </a:t>
            </a:r>
            <a:r>
              <a:rPr lang="en-GB" sz="5400" dirty="0"/>
              <a:t>accompany </a:t>
            </a:r>
          </a:p>
          <a:p>
            <a:r>
              <a:rPr lang="en-GB" sz="5400" dirty="0"/>
              <a:t>each other.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8C64FD1-EDE4-4E5A-9DC9-872011FA7BFF}"/>
              </a:ext>
            </a:extLst>
          </p:cNvPr>
          <p:cNvCxnSpPr>
            <a:cxnSpLocks/>
          </p:cNvCxnSpPr>
          <p:nvPr/>
        </p:nvCxnSpPr>
        <p:spPr>
          <a:xfrm flipV="1">
            <a:off x="2771775" y="1740352"/>
            <a:ext cx="1028700" cy="1288598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E62A3B-9A98-4D4C-985C-BD4843D60A7F}"/>
              </a:ext>
            </a:extLst>
          </p:cNvPr>
          <p:cNvCxnSpPr>
            <a:cxnSpLocks/>
          </p:cNvCxnSpPr>
          <p:nvPr/>
        </p:nvCxnSpPr>
        <p:spPr>
          <a:xfrm flipH="1" flipV="1">
            <a:off x="4791075" y="1724026"/>
            <a:ext cx="918436" cy="1390650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BCF7ADA-1C3D-4B76-A0B3-4338B029BF6B}"/>
              </a:ext>
            </a:extLst>
          </p:cNvPr>
          <p:cNvSpPr txBox="1"/>
          <p:nvPr/>
        </p:nvSpPr>
        <p:spPr>
          <a:xfrm>
            <a:off x="161925" y="6164699"/>
            <a:ext cx="7837402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Sound the word out BUT don’t forget the double cc!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2142A1-574B-4911-9FBE-229158151BEE}"/>
              </a:ext>
            </a:extLst>
          </p:cNvPr>
          <p:cNvSpPr txBox="1"/>
          <p:nvPr/>
        </p:nvSpPr>
        <p:spPr>
          <a:xfrm>
            <a:off x="8370896" y="3849978"/>
            <a:ext cx="1818126" cy="37702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39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3960B9-985E-46E9-BAF2-624229D542B4}"/>
              </a:ext>
            </a:extLst>
          </p:cNvPr>
          <p:cNvSpPr txBox="1"/>
          <p:nvPr/>
        </p:nvSpPr>
        <p:spPr>
          <a:xfrm>
            <a:off x="10189022" y="3478359"/>
            <a:ext cx="1818126" cy="377026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39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125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Ach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eve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E62A3B-9A98-4D4C-985C-BD4843D60A7F}"/>
              </a:ext>
            </a:extLst>
          </p:cNvPr>
          <p:cNvCxnSpPr>
            <a:cxnSpLocks/>
          </p:cNvCxnSpPr>
          <p:nvPr/>
        </p:nvCxnSpPr>
        <p:spPr>
          <a:xfrm flipV="1">
            <a:off x="4600575" y="1762128"/>
            <a:ext cx="1714500" cy="1666872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609600" y="3050381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I ach</a:t>
            </a:r>
            <a:r>
              <a:rPr lang="en-GB" sz="8000" dirty="0">
                <a:solidFill>
                  <a:srgbClr val="FF0000"/>
                </a:solidFill>
              </a:rPr>
              <a:t>i</a:t>
            </a:r>
            <a:r>
              <a:rPr lang="en-GB" sz="5400" dirty="0"/>
              <a:t>eved top marks.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209550" y="6164699"/>
            <a:ext cx="10144316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Sound the word out BUT don’t forget that ‘</a:t>
            </a:r>
            <a:r>
              <a:rPr lang="en-GB" sz="2800" i="1" dirty="0" err="1"/>
              <a:t>i</a:t>
            </a:r>
            <a:r>
              <a:rPr lang="en-GB" sz="2800" i="1" dirty="0"/>
              <a:t>’ comes first in the word. </a:t>
            </a:r>
          </a:p>
        </p:txBody>
      </p:sp>
      <p:pic>
        <p:nvPicPr>
          <p:cNvPr id="16" name="Graphic 15" descr="Ribbon">
            <a:extLst>
              <a:ext uri="{FF2B5EF4-FFF2-40B4-BE49-F238E27FC236}">
                <a16:creationId xmlns:a16="http://schemas.microsoft.com/office/drawing/2014/main" id="{E34CA8A4-BB4E-4978-8FA7-D0F7515E23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72392">
            <a:off x="9861293" y="3716927"/>
            <a:ext cx="1684597" cy="1684597"/>
          </a:xfrm>
          <a:prstGeom prst="rect">
            <a:avLst/>
          </a:prstGeom>
        </p:spPr>
      </p:pic>
      <p:pic>
        <p:nvPicPr>
          <p:cNvPr id="21" name="Graphic 20" descr="Ribbon">
            <a:extLst>
              <a:ext uri="{FF2B5EF4-FFF2-40B4-BE49-F238E27FC236}">
                <a16:creationId xmlns:a16="http://schemas.microsoft.com/office/drawing/2014/main" id="{DA97FABE-3F79-4A7B-83B8-2F9DA7357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0238155">
            <a:off x="656018" y="3965337"/>
            <a:ext cx="1757811" cy="175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6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gg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re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ss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ive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E62A3B-9A98-4D4C-985C-BD4843D60A7F}"/>
              </a:ext>
            </a:extLst>
          </p:cNvPr>
          <p:cNvCxnSpPr>
            <a:cxnSpLocks/>
          </p:cNvCxnSpPr>
          <p:nvPr/>
        </p:nvCxnSpPr>
        <p:spPr>
          <a:xfrm flipV="1">
            <a:off x="4305300" y="2001351"/>
            <a:ext cx="504825" cy="1641231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571500" y="3200029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Two </a:t>
            </a:r>
            <a:r>
              <a:rPr lang="en-GB" sz="8000" dirty="0">
                <a:solidFill>
                  <a:srgbClr val="FF0000"/>
                </a:solidFill>
              </a:rPr>
              <a:t>g</a:t>
            </a:r>
            <a:r>
              <a:rPr lang="en-GB" sz="5400" dirty="0"/>
              <a:t>oats, two </a:t>
            </a:r>
            <a:r>
              <a:rPr lang="en-GB" sz="8000" dirty="0">
                <a:solidFill>
                  <a:srgbClr val="FF0000"/>
                </a:solidFill>
              </a:rPr>
              <a:t>s</a:t>
            </a:r>
            <a:r>
              <a:rPr lang="en-GB" sz="5400" dirty="0"/>
              <a:t>heep!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209550" y="6164699"/>
            <a:ext cx="10168938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Sound the word out BUT don’t forget the double ‘gg’ and double ‘ss.’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05CA9B-906F-4963-A51B-86CBD8E98CE4}"/>
              </a:ext>
            </a:extLst>
          </p:cNvPr>
          <p:cNvCxnSpPr>
            <a:cxnSpLocks/>
          </p:cNvCxnSpPr>
          <p:nvPr/>
        </p:nvCxnSpPr>
        <p:spPr>
          <a:xfrm flipH="1" flipV="1">
            <a:off x="6858000" y="1847850"/>
            <a:ext cx="552451" cy="1794732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5" name="Graphic 14" descr="Goat">
            <a:extLst>
              <a:ext uri="{FF2B5EF4-FFF2-40B4-BE49-F238E27FC236}">
                <a16:creationId xmlns:a16="http://schemas.microsoft.com/office/drawing/2014/main" id="{9978FF95-2E11-43DD-B664-6564DAE9BB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16628" y="4760441"/>
            <a:ext cx="993950" cy="993950"/>
          </a:xfrm>
          <a:prstGeom prst="rect">
            <a:avLst/>
          </a:prstGeom>
        </p:spPr>
      </p:pic>
      <p:pic>
        <p:nvPicPr>
          <p:cNvPr id="18" name="Graphic 17" descr="Sheep">
            <a:extLst>
              <a:ext uri="{FF2B5EF4-FFF2-40B4-BE49-F238E27FC236}">
                <a16:creationId xmlns:a16="http://schemas.microsoft.com/office/drawing/2014/main" id="{4AB7EB78-5183-4FA3-96C7-7CE3F7D705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38940" y="4115359"/>
            <a:ext cx="1228724" cy="1228724"/>
          </a:xfrm>
          <a:prstGeom prst="rect">
            <a:avLst/>
          </a:prstGeom>
        </p:spPr>
      </p:pic>
      <p:pic>
        <p:nvPicPr>
          <p:cNvPr id="20" name="Graphic 19" descr="Sheep">
            <a:extLst>
              <a:ext uri="{FF2B5EF4-FFF2-40B4-BE49-F238E27FC236}">
                <a16:creationId xmlns:a16="http://schemas.microsoft.com/office/drawing/2014/main" id="{F5A15D8B-4738-416A-BBA1-7186D78F5F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10489" y="4493422"/>
            <a:ext cx="1228724" cy="1228724"/>
          </a:xfrm>
          <a:prstGeom prst="rect">
            <a:avLst/>
          </a:prstGeom>
        </p:spPr>
      </p:pic>
      <p:pic>
        <p:nvPicPr>
          <p:cNvPr id="22" name="Graphic 21" descr="Goat">
            <a:extLst>
              <a:ext uri="{FF2B5EF4-FFF2-40B4-BE49-F238E27FC236}">
                <a16:creationId xmlns:a16="http://schemas.microsoft.com/office/drawing/2014/main" id="{BFB3570C-E1B2-4DFD-9743-317C34D37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3013" y="4291866"/>
            <a:ext cx="985971" cy="98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Am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ate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ur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571500" y="3200030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Ate</a:t>
            </a:r>
            <a:r>
              <a:rPr lang="en-GB" sz="5400" dirty="0"/>
              <a:t> is found in am</a:t>
            </a:r>
            <a:r>
              <a:rPr lang="en-GB" sz="8000" dirty="0">
                <a:solidFill>
                  <a:srgbClr val="FF0000"/>
                </a:solidFill>
              </a:rPr>
              <a:t>ate</a:t>
            </a:r>
            <a:r>
              <a:rPr lang="en-GB" sz="5400" dirty="0"/>
              <a:t>ur.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209550" y="6164699"/>
            <a:ext cx="7592528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Split the word into syllables but don’t forget the ‘e.’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05CA9B-906F-4963-A51B-86CBD8E98CE4}"/>
              </a:ext>
            </a:extLst>
          </p:cNvPr>
          <p:cNvCxnSpPr>
            <a:cxnSpLocks/>
          </p:cNvCxnSpPr>
          <p:nvPr/>
        </p:nvCxnSpPr>
        <p:spPr>
          <a:xfrm flipH="1" flipV="1">
            <a:off x="6858001" y="1847850"/>
            <a:ext cx="1158948" cy="1767220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" name="Graphic 3" descr="Fork and knife">
            <a:extLst>
              <a:ext uri="{FF2B5EF4-FFF2-40B4-BE49-F238E27FC236}">
                <a16:creationId xmlns:a16="http://schemas.microsoft.com/office/drawing/2014/main" id="{30B45A41-573E-4D38-B9C0-D08E6F144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1225" y="4592419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9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Anc</a:t>
            </a:r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ie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BDC26-6637-4393-AEDB-F02063A3DF98}"/>
              </a:ext>
            </a:extLst>
          </p:cNvPr>
          <p:cNvSpPr txBox="1"/>
          <p:nvPr/>
        </p:nvSpPr>
        <p:spPr>
          <a:xfrm>
            <a:off x="571500" y="3200031"/>
            <a:ext cx="10868025" cy="132343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Ancient artefacts are found </a:t>
            </a:r>
            <a:r>
              <a:rPr lang="en-GB" sz="8000" dirty="0">
                <a:solidFill>
                  <a:srgbClr val="FF0000"/>
                </a:solidFill>
              </a:rPr>
              <a:t>i</a:t>
            </a:r>
            <a:r>
              <a:rPr lang="en-GB" sz="5400" dirty="0"/>
              <a:t>n </a:t>
            </a:r>
            <a:r>
              <a:rPr lang="en-GB" sz="8000" dirty="0">
                <a:solidFill>
                  <a:srgbClr val="FF0000"/>
                </a:solidFill>
              </a:rPr>
              <a:t>E</a:t>
            </a:r>
            <a:r>
              <a:rPr lang="en-GB" sz="5400" dirty="0"/>
              <a:t>gypt.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7503657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the ‘</a:t>
            </a:r>
            <a:r>
              <a:rPr lang="en-GB" sz="2800" i="1" dirty="0" err="1">
                <a:solidFill>
                  <a:srgbClr val="FF0000"/>
                </a:solidFill>
              </a:rPr>
              <a:t>i</a:t>
            </a:r>
            <a:r>
              <a:rPr lang="en-GB" sz="2800" i="1" dirty="0"/>
              <a:t>’ comes before the ‘</a:t>
            </a:r>
            <a:r>
              <a:rPr lang="en-GB" sz="2800" i="1" dirty="0">
                <a:solidFill>
                  <a:srgbClr val="FF0000"/>
                </a:solidFill>
              </a:rPr>
              <a:t>e</a:t>
            </a:r>
            <a:r>
              <a:rPr lang="en-GB" sz="2800" i="1" dirty="0"/>
              <a:t>’ in ancient.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205CA9B-906F-4963-A51B-86CBD8E98CE4}"/>
              </a:ext>
            </a:extLst>
          </p:cNvPr>
          <p:cNvCxnSpPr>
            <a:cxnSpLocks/>
          </p:cNvCxnSpPr>
          <p:nvPr/>
        </p:nvCxnSpPr>
        <p:spPr>
          <a:xfrm flipH="1" flipV="1">
            <a:off x="7239001" y="1704976"/>
            <a:ext cx="2124074" cy="1809749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B5AAB4E-5AF6-4BB4-AA69-DC15FFF20570}"/>
              </a:ext>
            </a:extLst>
          </p:cNvPr>
          <p:cNvCxnSpPr>
            <a:cxnSpLocks/>
          </p:cNvCxnSpPr>
          <p:nvPr/>
        </p:nvCxnSpPr>
        <p:spPr>
          <a:xfrm flipH="1" flipV="1">
            <a:off x="6438901" y="1704977"/>
            <a:ext cx="2152649" cy="1937603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3" name="Graphic 12" descr="Earth Globe Europe-Africa">
            <a:extLst>
              <a:ext uri="{FF2B5EF4-FFF2-40B4-BE49-F238E27FC236}">
                <a16:creationId xmlns:a16="http://schemas.microsoft.com/office/drawing/2014/main" id="{FC190A4C-0963-4136-B2D3-8D7E2DA59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5139">
            <a:off x="10344149" y="5038724"/>
            <a:ext cx="14382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5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0254518-A2C9-4E41-B012-4485B90CBD80}"/>
              </a:ext>
            </a:extLst>
          </p:cNvPr>
          <p:cNvSpPr/>
          <p:nvPr/>
        </p:nvSpPr>
        <p:spPr>
          <a:xfrm>
            <a:off x="1209768" y="431691"/>
            <a:ext cx="100487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App</a:t>
            </a:r>
            <a:r>
              <a:rPr 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arent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2D7C63-26FA-4213-BC95-A56073DEA915}"/>
              </a:ext>
            </a:extLst>
          </p:cNvPr>
          <p:cNvSpPr txBox="1"/>
          <p:nvPr/>
        </p:nvSpPr>
        <p:spPr>
          <a:xfrm>
            <a:off x="571500" y="6236464"/>
            <a:ext cx="6798721" cy="52322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en-GB" sz="2800" i="1" dirty="0"/>
              <a:t>Remember, there is a double ‘pp’ in apparent.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E17AA5-FB33-42D8-9E07-E988DB08D344}"/>
              </a:ext>
            </a:extLst>
          </p:cNvPr>
          <p:cNvSpPr txBox="1"/>
          <p:nvPr/>
        </p:nvSpPr>
        <p:spPr>
          <a:xfrm>
            <a:off x="571499" y="2938419"/>
            <a:ext cx="10868025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GB" sz="5400" dirty="0"/>
              <a:t>The </a:t>
            </a:r>
            <a:r>
              <a:rPr lang="en-GB" sz="5400" dirty="0">
                <a:solidFill>
                  <a:srgbClr val="FF0000"/>
                </a:solidFill>
              </a:rPr>
              <a:t>App</a:t>
            </a:r>
            <a:r>
              <a:rPr lang="en-GB" sz="5400" dirty="0"/>
              <a:t> for </a:t>
            </a:r>
            <a:r>
              <a:rPr lang="en-GB" sz="5400" dirty="0">
                <a:solidFill>
                  <a:srgbClr val="FF0000"/>
                </a:solidFill>
              </a:rPr>
              <a:t>app</a:t>
            </a:r>
            <a:r>
              <a:rPr lang="en-GB" sz="5400" dirty="0"/>
              <a:t>arent is great.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C68103-D8E5-4D81-82B6-FE58F26E05D4}"/>
              </a:ext>
            </a:extLst>
          </p:cNvPr>
          <p:cNvCxnSpPr>
            <a:cxnSpLocks/>
          </p:cNvCxnSpPr>
          <p:nvPr/>
        </p:nvCxnSpPr>
        <p:spPr>
          <a:xfrm flipH="1" flipV="1">
            <a:off x="4636735" y="1802633"/>
            <a:ext cx="1258038" cy="1437717"/>
          </a:xfrm>
          <a:prstGeom prst="straightConnector1">
            <a:avLst/>
          </a:prstGeom>
          <a:ln w="762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8" name="Graphic 7" descr="Thumbs Up Sign">
            <a:extLst>
              <a:ext uri="{FF2B5EF4-FFF2-40B4-BE49-F238E27FC236}">
                <a16:creationId xmlns:a16="http://schemas.microsoft.com/office/drawing/2014/main" id="{C6F6D21E-396B-421A-986E-371C6F6C8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2020" y="4598805"/>
            <a:ext cx="1827504" cy="182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44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40262f94-9f35-4ac3-9a90-690165a166b7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a4f35948-e619-41b3-aa29-22878b09cfd2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2070</TotalTime>
  <Words>516</Words>
  <Application>Microsoft Office PowerPoint</Application>
  <PresentationFormat>Widescreen</PresentationFormat>
  <Paragraphs>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Rounded MT Bold</vt:lpstr>
      <vt:lpstr>Calibri</vt:lpstr>
      <vt:lpstr>Cambria</vt:lpstr>
      <vt:lpstr>Cloud skipper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Lee James</dc:creator>
  <cp:lastModifiedBy>Daniel Lee James</cp:lastModifiedBy>
  <cp:revision>83</cp:revision>
  <dcterms:created xsi:type="dcterms:W3CDTF">2018-11-28T12:28:54Z</dcterms:created>
  <dcterms:modified xsi:type="dcterms:W3CDTF">2020-07-01T20:13:45Z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